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69" r:id="rId7"/>
    <p:sldId id="270" r:id="rId8"/>
    <p:sldId id="271"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D26"/>
    <a:srgbClr val="003335"/>
    <a:srgbClr val="FFDE02"/>
    <a:srgbClr val="085251"/>
    <a:srgbClr val="005421"/>
    <a:srgbClr val="CFDBDD"/>
    <a:srgbClr val="410E6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8"/>
    <p:restoredTop sz="90231" autoAdjust="0"/>
  </p:normalViewPr>
  <p:slideViewPr>
    <p:cSldViewPr>
      <p:cViewPr varScale="1">
        <p:scale>
          <a:sx n="96" d="100"/>
          <a:sy n="96" d="100"/>
        </p:scale>
        <p:origin x="11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Boyd" userId="2d826bcf-67e9-4f29-ae62-78be92fc0c56" providerId="ADAL" clId="{8CE5EF6B-9C49-4B8E-9ECF-D8DDE7308C92}"/>
    <pc:docChg chg="custSel modSld">
      <pc:chgData name="Meg Boyd" userId="2d826bcf-67e9-4f29-ae62-78be92fc0c56" providerId="ADAL" clId="{8CE5EF6B-9C49-4B8E-9ECF-D8DDE7308C92}" dt="2025-07-23T02:02:41.415" v="5" actId="113"/>
      <pc:docMkLst>
        <pc:docMk/>
      </pc:docMkLst>
      <pc:sldChg chg="modSp mod">
        <pc:chgData name="Meg Boyd" userId="2d826bcf-67e9-4f29-ae62-78be92fc0c56" providerId="ADAL" clId="{8CE5EF6B-9C49-4B8E-9ECF-D8DDE7308C92}" dt="2025-07-23T02:02:41.415" v="5" actId="113"/>
        <pc:sldMkLst>
          <pc:docMk/>
          <pc:sldMk cId="596167856" sldId="256"/>
        </pc:sldMkLst>
        <pc:spChg chg="mod">
          <ac:chgData name="Meg Boyd" userId="2d826bcf-67e9-4f29-ae62-78be92fc0c56" providerId="ADAL" clId="{8CE5EF6B-9C49-4B8E-9ECF-D8DDE7308C92}" dt="2025-07-23T02:02:37.833" v="4" actId="113"/>
          <ac:spMkLst>
            <pc:docMk/>
            <pc:sldMk cId="596167856" sldId="256"/>
            <ac:spMk id="2" creationId="{B7A48904-63AB-43F7-B03F-424DD215A27A}"/>
          </ac:spMkLst>
        </pc:spChg>
        <pc:spChg chg="mod">
          <ac:chgData name="Meg Boyd" userId="2d826bcf-67e9-4f29-ae62-78be92fc0c56" providerId="ADAL" clId="{8CE5EF6B-9C49-4B8E-9ECF-D8DDE7308C92}" dt="2025-07-23T02:02:41.415" v="5" actId="113"/>
          <ac:spMkLst>
            <pc:docMk/>
            <pc:sldMk cId="596167856" sldId="256"/>
            <ac:spMk id="19" creationId="{62E4D9F6-2461-D00C-528D-10FAE8A0E5EA}"/>
          </ac:spMkLst>
        </pc:spChg>
      </pc:sldChg>
      <pc:sldChg chg="modSp mod">
        <pc:chgData name="Meg Boyd" userId="2d826bcf-67e9-4f29-ae62-78be92fc0c56" providerId="ADAL" clId="{8CE5EF6B-9C49-4B8E-9ECF-D8DDE7308C92}" dt="2025-07-23T02:02:19.582" v="2" actId="13926"/>
        <pc:sldMkLst>
          <pc:docMk/>
          <pc:sldMk cId="1565092435" sldId="257"/>
        </pc:sldMkLst>
        <pc:spChg chg="mod">
          <ac:chgData name="Meg Boyd" userId="2d826bcf-67e9-4f29-ae62-78be92fc0c56" providerId="ADAL" clId="{8CE5EF6B-9C49-4B8E-9ECF-D8DDE7308C92}" dt="2025-07-23T02:02:19.582" v="2" actId="13926"/>
          <ac:spMkLst>
            <pc:docMk/>
            <pc:sldMk cId="1565092435" sldId="257"/>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A87FB-00D6-4059-9AFB-41BB4085AB74}" type="datetimeFigureOut">
              <a:rPr lang="en-AU" smtClean="0"/>
              <a:t>23/07/2025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0F968-28C5-4FDB-9DD1-7568D801CE7D}" type="slidenum">
              <a:rPr lang="en-AU" smtClean="0"/>
              <a:t>‹#›</a:t>
            </a:fld>
            <a:endParaRPr lang="en-AU"/>
          </a:p>
        </p:txBody>
      </p:sp>
    </p:spTree>
    <p:extLst>
      <p:ext uri="{BB962C8B-B14F-4D97-AF65-F5344CB8AC3E}">
        <p14:creationId xmlns:p14="http://schemas.microsoft.com/office/powerpoint/2010/main" val="8413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Update the line under the photo with your</a:t>
            </a:r>
            <a:r>
              <a:rPr lang="en-AU" baseline="0" dirty="0"/>
              <a:t> own team colours. Right click, select ‘Format shape’, and change the gradient colours to your club colours by clicking on the yellow and green sliding rectangles and changing the colour via the paint bucket icon. You may also like to remove the border around your logo by deleting the square shape.</a:t>
            </a:r>
            <a:endParaRPr lang="en-AU" dirty="0"/>
          </a:p>
        </p:txBody>
      </p:sp>
      <p:sp>
        <p:nvSpPr>
          <p:cNvPr id="4" name="Slide Number Placeholder 3"/>
          <p:cNvSpPr>
            <a:spLocks noGrp="1"/>
          </p:cNvSpPr>
          <p:nvPr>
            <p:ph type="sldNum" sz="quarter" idx="10"/>
          </p:nvPr>
        </p:nvSpPr>
        <p:spPr/>
        <p:txBody>
          <a:bodyPr/>
          <a:lstStyle/>
          <a:p>
            <a:fld id="{3B00F968-28C5-4FDB-9DD1-7568D801CE7D}" type="slidenum">
              <a:rPr lang="en-AU" smtClean="0"/>
              <a:t>1</a:t>
            </a:fld>
            <a:endParaRPr lang="en-AU"/>
          </a:p>
        </p:txBody>
      </p:sp>
    </p:spTree>
    <p:extLst>
      <p:ext uri="{BB962C8B-B14F-4D97-AF65-F5344CB8AC3E}">
        <p14:creationId xmlns:p14="http://schemas.microsoft.com/office/powerpoint/2010/main" val="251549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p:cNvSpPr>
            <a:spLocks noGrp="1"/>
          </p:cNvSpPr>
          <p:nvPr>
            <p:ph type="sldNum" sz="quarter" idx="10"/>
          </p:nvPr>
        </p:nvSpPr>
        <p:spPr/>
        <p:txBody>
          <a:bodyPr/>
          <a:lstStyle/>
          <a:p>
            <a:fld id="{3B00F968-28C5-4FDB-9DD1-7568D801CE7D}" type="slidenum">
              <a:rPr lang="en-AU" smtClean="0"/>
              <a:t>2</a:t>
            </a:fld>
            <a:endParaRPr lang="en-AU"/>
          </a:p>
        </p:txBody>
      </p:sp>
    </p:spTree>
    <p:extLst>
      <p:ext uri="{BB962C8B-B14F-4D97-AF65-F5344CB8AC3E}">
        <p14:creationId xmlns:p14="http://schemas.microsoft.com/office/powerpoint/2010/main" val="32171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9E97-1FC2-03F6-D1F0-49E7A5DF0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E8766-F57E-67A0-7D3D-F4A8827DD5E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A72ABAA-AC7C-6FED-DA7D-47240BC58811}"/>
              </a:ext>
            </a:extLst>
          </p:cNvPr>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a:extLst>
              <a:ext uri="{FF2B5EF4-FFF2-40B4-BE49-F238E27FC236}">
                <a16:creationId xmlns:a16="http://schemas.microsoft.com/office/drawing/2014/main" id="{53C8FC87-92D0-FBAD-E15B-FBD462128FDE}"/>
              </a:ext>
            </a:extLst>
          </p:cNvPr>
          <p:cNvSpPr>
            <a:spLocks noGrp="1"/>
          </p:cNvSpPr>
          <p:nvPr>
            <p:ph type="sldNum" sz="quarter" idx="10"/>
          </p:nvPr>
        </p:nvSpPr>
        <p:spPr/>
        <p:txBody>
          <a:bodyPr/>
          <a:lstStyle/>
          <a:p>
            <a:fld id="{3B00F968-28C5-4FDB-9DD1-7568D801CE7D}" type="slidenum">
              <a:rPr lang="en-AU" smtClean="0"/>
              <a:t>3</a:t>
            </a:fld>
            <a:endParaRPr lang="en-AU"/>
          </a:p>
        </p:txBody>
      </p:sp>
    </p:spTree>
    <p:extLst>
      <p:ext uri="{BB962C8B-B14F-4D97-AF65-F5344CB8AC3E}">
        <p14:creationId xmlns:p14="http://schemas.microsoft.com/office/powerpoint/2010/main" val="159605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7D573-0ADD-2780-E9F3-9BD42B03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54810-35C2-876C-73D5-F0379529DF0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A9AAE0-EEB7-1693-42F7-A9E715FA62CC}"/>
              </a:ext>
            </a:extLst>
          </p:cNvPr>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a:extLst>
              <a:ext uri="{FF2B5EF4-FFF2-40B4-BE49-F238E27FC236}">
                <a16:creationId xmlns:a16="http://schemas.microsoft.com/office/drawing/2014/main" id="{AF78240D-6B55-819A-55A7-0CF9879919E2}"/>
              </a:ext>
            </a:extLst>
          </p:cNvPr>
          <p:cNvSpPr>
            <a:spLocks noGrp="1"/>
          </p:cNvSpPr>
          <p:nvPr>
            <p:ph type="sldNum" sz="quarter" idx="10"/>
          </p:nvPr>
        </p:nvSpPr>
        <p:spPr/>
        <p:txBody>
          <a:bodyPr/>
          <a:lstStyle/>
          <a:p>
            <a:fld id="{3B00F968-28C5-4FDB-9DD1-7568D801CE7D}" type="slidenum">
              <a:rPr lang="en-AU" smtClean="0"/>
              <a:t>4</a:t>
            </a:fld>
            <a:endParaRPr lang="en-AU"/>
          </a:p>
        </p:txBody>
      </p:sp>
    </p:spTree>
    <p:extLst>
      <p:ext uri="{BB962C8B-B14F-4D97-AF65-F5344CB8AC3E}">
        <p14:creationId xmlns:p14="http://schemas.microsoft.com/office/powerpoint/2010/main" val="304401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59EF-F77E-8632-1C72-FA8B4F32D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FC250-69A7-4F46-51EC-EBA05E29F9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40F143-0CD7-4DE8-0D44-252A1F1CD406}"/>
              </a:ext>
            </a:extLst>
          </p:cNvPr>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a:extLst>
              <a:ext uri="{FF2B5EF4-FFF2-40B4-BE49-F238E27FC236}">
                <a16:creationId xmlns:a16="http://schemas.microsoft.com/office/drawing/2014/main" id="{C746998E-A4DB-B5BD-8A99-552A31724D00}"/>
              </a:ext>
            </a:extLst>
          </p:cNvPr>
          <p:cNvSpPr>
            <a:spLocks noGrp="1"/>
          </p:cNvSpPr>
          <p:nvPr>
            <p:ph type="sldNum" sz="quarter" idx="10"/>
          </p:nvPr>
        </p:nvSpPr>
        <p:spPr/>
        <p:txBody>
          <a:bodyPr/>
          <a:lstStyle/>
          <a:p>
            <a:fld id="{3B00F968-28C5-4FDB-9DD1-7568D801CE7D}" type="slidenum">
              <a:rPr lang="en-AU" smtClean="0"/>
              <a:t>5</a:t>
            </a:fld>
            <a:endParaRPr lang="en-AU"/>
          </a:p>
        </p:txBody>
      </p:sp>
    </p:spTree>
    <p:extLst>
      <p:ext uri="{BB962C8B-B14F-4D97-AF65-F5344CB8AC3E}">
        <p14:creationId xmlns:p14="http://schemas.microsoft.com/office/powerpoint/2010/main" val="157022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B13C0-DA9C-ED77-9641-E035BD53B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FCA26-2E4F-22B3-7EB4-05AC49869CA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3344140-A545-A47D-0135-02D3D903C93F}"/>
              </a:ext>
            </a:extLst>
          </p:cNvPr>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a:extLst>
              <a:ext uri="{FF2B5EF4-FFF2-40B4-BE49-F238E27FC236}">
                <a16:creationId xmlns:a16="http://schemas.microsoft.com/office/drawing/2014/main" id="{63A87AFE-9011-CA89-E9C8-CB5009E62E54}"/>
              </a:ext>
            </a:extLst>
          </p:cNvPr>
          <p:cNvSpPr>
            <a:spLocks noGrp="1"/>
          </p:cNvSpPr>
          <p:nvPr>
            <p:ph type="sldNum" sz="quarter" idx="10"/>
          </p:nvPr>
        </p:nvSpPr>
        <p:spPr/>
        <p:txBody>
          <a:bodyPr/>
          <a:lstStyle/>
          <a:p>
            <a:fld id="{3B00F968-28C5-4FDB-9DD1-7568D801CE7D}" type="slidenum">
              <a:rPr lang="en-AU" smtClean="0"/>
              <a:t>6</a:t>
            </a:fld>
            <a:endParaRPr lang="en-AU"/>
          </a:p>
        </p:txBody>
      </p:sp>
    </p:spTree>
    <p:extLst>
      <p:ext uri="{BB962C8B-B14F-4D97-AF65-F5344CB8AC3E}">
        <p14:creationId xmlns:p14="http://schemas.microsoft.com/office/powerpoint/2010/main" val="80621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8FBE-03A2-2D8C-639F-2DA8D0E5A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87E45-272F-8BB5-2ABC-99163E81B7E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201579-9FAA-5497-C7F8-F4FFA0D33F74}"/>
              </a:ext>
            </a:extLst>
          </p:cNvPr>
          <p:cNvSpPr>
            <a:spLocks noGrp="1"/>
          </p:cNvSpPr>
          <p:nvPr>
            <p:ph type="body" idx="1"/>
          </p:nvPr>
        </p:nvSpPr>
        <p:spPr/>
        <p:txBody>
          <a:bodyPr/>
          <a:lstStyle/>
          <a:p>
            <a:r>
              <a:rPr lang="en-AU" dirty="0"/>
              <a:t>If your</a:t>
            </a:r>
            <a:r>
              <a:rPr lang="en-AU" baseline="0" dirty="0"/>
              <a:t> logo has a white background, you can remove it by selecting the logo, clicking on the Format picture menu, click on the ‘Colour’ drop down menu on the left and select “set transparent colour’, click on the white background and all the white should be removed. If that doesn’t work try this process which you will use to remove the background of your player image. Click on the image and select the Format picture menu and select ‘Remove background’ on the far left. The picture will automatically select some area to remove which it will highlight in pink. Use the ‘Mark to keep’ and ‘Mark to remove’ tools to edit as desired. The image may also try to crop the image so you may need to expand the overall area to keep.</a:t>
            </a:r>
            <a:endParaRPr lang="en-AU" dirty="0"/>
          </a:p>
        </p:txBody>
      </p:sp>
      <p:sp>
        <p:nvSpPr>
          <p:cNvPr id="4" name="Slide Number Placeholder 3">
            <a:extLst>
              <a:ext uri="{FF2B5EF4-FFF2-40B4-BE49-F238E27FC236}">
                <a16:creationId xmlns:a16="http://schemas.microsoft.com/office/drawing/2014/main" id="{9E5EFCF0-5D4A-5D07-A715-ADAA64A6D848}"/>
              </a:ext>
            </a:extLst>
          </p:cNvPr>
          <p:cNvSpPr>
            <a:spLocks noGrp="1"/>
          </p:cNvSpPr>
          <p:nvPr>
            <p:ph type="sldNum" sz="quarter" idx="10"/>
          </p:nvPr>
        </p:nvSpPr>
        <p:spPr/>
        <p:txBody>
          <a:bodyPr/>
          <a:lstStyle/>
          <a:p>
            <a:fld id="{3B00F968-28C5-4FDB-9DD1-7568D801CE7D}" type="slidenum">
              <a:rPr lang="en-AU" smtClean="0"/>
              <a:t>7</a:t>
            </a:fld>
            <a:endParaRPr lang="en-AU"/>
          </a:p>
        </p:txBody>
      </p:sp>
    </p:spTree>
    <p:extLst>
      <p:ext uri="{BB962C8B-B14F-4D97-AF65-F5344CB8AC3E}">
        <p14:creationId xmlns:p14="http://schemas.microsoft.com/office/powerpoint/2010/main" val="380659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E357C-42AC-A8B0-BC80-CF7BA160B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14075-E115-74A3-0EEA-6FF7329CB59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0A68EC3-E8D3-8E57-E883-48F021FC4BDF}"/>
              </a:ext>
            </a:extLst>
          </p:cNvPr>
          <p:cNvSpPr>
            <a:spLocks noGrp="1"/>
          </p:cNvSpPr>
          <p:nvPr>
            <p:ph type="body" idx="1"/>
          </p:nvPr>
        </p:nvSpPr>
        <p:spPr/>
        <p:txBody>
          <a:bodyPr/>
          <a:lstStyle/>
          <a:p>
            <a:r>
              <a:rPr lang="en-AU" dirty="0"/>
              <a:t>Update the line under the photo with your</a:t>
            </a:r>
            <a:r>
              <a:rPr lang="en-AU" baseline="0" dirty="0"/>
              <a:t> own team colours. Right click, select ‘Format shape’, and change the gradient colours to your club colours by clicking on the yellow and green sliding rectangles and changing the colour via the paint bucket icon. You may also like to remove the border around your logo by deleting the square shape.</a:t>
            </a:r>
            <a:endParaRPr lang="en-AU" dirty="0"/>
          </a:p>
        </p:txBody>
      </p:sp>
      <p:sp>
        <p:nvSpPr>
          <p:cNvPr id="4" name="Slide Number Placeholder 3">
            <a:extLst>
              <a:ext uri="{FF2B5EF4-FFF2-40B4-BE49-F238E27FC236}">
                <a16:creationId xmlns:a16="http://schemas.microsoft.com/office/drawing/2014/main" id="{601BC153-1BB8-C32C-CF40-C92469A9E876}"/>
              </a:ext>
            </a:extLst>
          </p:cNvPr>
          <p:cNvSpPr>
            <a:spLocks noGrp="1"/>
          </p:cNvSpPr>
          <p:nvPr>
            <p:ph type="sldNum" sz="quarter" idx="10"/>
          </p:nvPr>
        </p:nvSpPr>
        <p:spPr/>
        <p:txBody>
          <a:bodyPr/>
          <a:lstStyle/>
          <a:p>
            <a:fld id="{3B00F968-28C5-4FDB-9DD1-7568D801CE7D}" type="slidenum">
              <a:rPr lang="en-AU" smtClean="0"/>
              <a:t>8</a:t>
            </a:fld>
            <a:endParaRPr lang="en-AU"/>
          </a:p>
        </p:txBody>
      </p:sp>
    </p:spTree>
    <p:extLst>
      <p:ext uri="{BB962C8B-B14F-4D97-AF65-F5344CB8AC3E}">
        <p14:creationId xmlns:p14="http://schemas.microsoft.com/office/powerpoint/2010/main" val="101201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AE70E48-6BD7-4B6C-814D-B94D5F07E532}" type="datetimeFigureOut">
              <a:rPr lang="en-AU" smtClean="0"/>
              <a:t>23/07/2025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35057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E70E48-6BD7-4B6C-814D-B94D5F07E532}" type="datetimeFigureOut">
              <a:rPr lang="en-AU" smtClean="0"/>
              <a:t>23/07/2025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331998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E70E48-6BD7-4B6C-814D-B94D5F07E532}" type="datetimeFigureOut">
              <a:rPr lang="en-AU" smtClean="0"/>
              <a:t>23/07/2025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48821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E70E48-6BD7-4B6C-814D-B94D5F07E532}" type="datetimeFigureOut">
              <a:rPr lang="en-AU" smtClean="0"/>
              <a:t>23/07/2025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72428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E70E48-6BD7-4B6C-814D-B94D5F07E532}" type="datetimeFigureOut">
              <a:rPr lang="en-AU" smtClean="0"/>
              <a:t>23/07/2025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27599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AE70E48-6BD7-4B6C-814D-B94D5F07E532}" type="datetimeFigureOut">
              <a:rPr lang="en-AU" smtClean="0"/>
              <a:t>23/07/2025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11243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AE70E48-6BD7-4B6C-814D-B94D5F07E532}" type="datetimeFigureOut">
              <a:rPr lang="en-AU" smtClean="0"/>
              <a:t>23/07/2025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282705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AE70E48-6BD7-4B6C-814D-B94D5F07E532}" type="datetimeFigureOut">
              <a:rPr lang="en-AU" smtClean="0"/>
              <a:t>23/07/2025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79407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70E48-6BD7-4B6C-814D-B94D5F07E532}" type="datetimeFigureOut">
              <a:rPr lang="en-AU" smtClean="0"/>
              <a:t>23/07/2025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318762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E70E48-6BD7-4B6C-814D-B94D5F07E532}" type="datetimeFigureOut">
              <a:rPr lang="en-AU" smtClean="0"/>
              <a:t>23/07/2025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178722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E70E48-6BD7-4B6C-814D-B94D5F07E532}" type="datetimeFigureOut">
              <a:rPr lang="en-AU" smtClean="0"/>
              <a:t>23/07/2025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DB0678-94FC-4125-B158-9CAE9FB99C01}" type="slidenum">
              <a:rPr lang="en-AU" smtClean="0"/>
              <a:t>‹#›</a:t>
            </a:fld>
            <a:endParaRPr lang="en-AU"/>
          </a:p>
        </p:txBody>
      </p:sp>
    </p:spTree>
    <p:extLst>
      <p:ext uri="{BB962C8B-B14F-4D97-AF65-F5344CB8AC3E}">
        <p14:creationId xmlns:p14="http://schemas.microsoft.com/office/powerpoint/2010/main" val="316785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70E48-6BD7-4B6C-814D-B94D5F07E532}" type="datetimeFigureOut">
              <a:rPr lang="en-AU" smtClean="0"/>
              <a:t>23/07/2025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B0678-94FC-4125-B158-9CAE9FB99C01}" type="slidenum">
              <a:rPr lang="en-AU" smtClean="0"/>
              <a:t>‹#›</a:t>
            </a:fld>
            <a:endParaRPr lang="en-AU"/>
          </a:p>
        </p:txBody>
      </p:sp>
    </p:spTree>
    <p:extLst>
      <p:ext uri="{BB962C8B-B14F-4D97-AF65-F5344CB8AC3E}">
        <p14:creationId xmlns:p14="http://schemas.microsoft.com/office/powerpoint/2010/main" val="122470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twitter.com/FrankstonWCC" TargetMode="External"/><Relationship Id="rId4" Type="http://schemas.openxmlformats.org/officeDocument/2006/relationships/hyperlink" Target="https://facebook.com/frankstonwomensc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tanding on a field&#10;&#10;AI-generated content may be incorrect.">
            <a:extLst>
              <a:ext uri="{FF2B5EF4-FFF2-40B4-BE49-F238E27FC236}">
                <a16:creationId xmlns:a16="http://schemas.microsoft.com/office/drawing/2014/main" id="{294B6374-2CF8-9020-1912-63E811FEF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19741" b="1"/>
          <a:stretch>
            <a:fillRect/>
          </a:stretch>
        </p:blipFill>
        <p:spPr>
          <a:xfrm>
            <a:off x="3935761" y="0"/>
            <a:ext cx="8256240" cy="6857994"/>
          </a:xfrm>
          <a:prstGeom prst="rect">
            <a:avLst/>
          </a:prstGeom>
        </p:spPr>
      </p:pic>
      <p:sp>
        <p:nvSpPr>
          <p:cNvPr id="5" name="Rectangle 4"/>
          <p:cNvSpPr/>
          <p:nvPr/>
        </p:nvSpPr>
        <p:spPr>
          <a:xfrm>
            <a:off x="1847528" y="4365104"/>
            <a:ext cx="1862336" cy="1872208"/>
          </a:xfrm>
          <a:prstGeom prst="rect">
            <a:avLst/>
          </a:prstGeom>
          <a:solidFill>
            <a:schemeClr val="bg1"/>
          </a:solidFill>
          <a:ln>
            <a:solidFill>
              <a:srgbClr val="005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p:cNvGrpSpPr/>
          <p:nvPr/>
        </p:nvGrpSpPr>
        <p:grpSpPr>
          <a:xfrm>
            <a:off x="1919536" y="4437112"/>
            <a:ext cx="1728192" cy="1728192"/>
            <a:chOff x="395536" y="4437112"/>
            <a:chExt cx="1728192" cy="1728192"/>
          </a:xfrm>
        </p:grpSpPr>
        <p:pic>
          <p:nvPicPr>
            <p:cNvPr id="1030" name="Picture 6" descr="https://pbs.twimg.com/profile_images/618264533845446657/A49OuhTA.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95536" y="4437112"/>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4941168"/>
              <a:ext cx="1656184" cy="646331"/>
            </a:xfrm>
            <a:prstGeom prst="rect">
              <a:avLst/>
            </a:prstGeom>
            <a:noFill/>
          </p:spPr>
          <p:txBody>
            <a:bodyPr wrap="square" rtlCol="0">
              <a:spAutoFit/>
            </a:bodyPr>
            <a:lstStyle/>
            <a:p>
              <a:pPr algn="ctr"/>
              <a:r>
                <a:rPr lang="en-AU" dirty="0"/>
                <a:t>Example only. Insert club logo</a:t>
              </a:r>
            </a:p>
          </p:txBody>
        </p:sp>
      </p:grpSp>
      <p:sp>
        <p:nvSpPr>
          <p:cNvPr id="9" name="Snip Single Corner of Rectangle 8">
            <a:extLst>
              <a:ext uri="{FF2B5EF4-FFF2-40B4-BE49-F238E27FC236}">
                <a16:creationId xmlns:a16="http://schemas.microsoft.com/office/drawing/2014/main" id="{83C694F7-C364-F40C-C7C4-8FA18BEE30EB}"/>
              </a:ext>
            </a:extLst>
          </p:cNvPr>
          <p:cNvSpPr/>
          <p:nvPr/>
        </p:nvSpPr>
        <p:spPr>
          <a:xfrm rot="10800000" flipH="1">
            <a:off x="0" y="6"/>
            <a:ext cx="5525357"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p:cNvSpPr txBox="1"/>
          <p:nvPr/>
        </p:nvSpPr>
        <p:spPr>
          <a:xfrm>
            <a:off x="422418" y="764704"/>
            <a:ext cx="4680520" cy="2086725"/>
          </a:xfrm>
          <a:prstGeom prst="rect">
            <a:avLst/>
          </a:prstGeom>
          <a:noFill/>
        </p:spPr>
        <p:txBody>
          <a:bodyPr wrap="square" rtlCol="0">
            <a:spAutoFit/>
          </a:bodyPr>
          <a:lstStyle/>
          <a:p>
            <a:pPr>
              <a:lnSpc>
                <a:spcPct val="80000"/>
              </a:lnSpc>
            </a:pPr>
            <a:r>
              <a:rPr lang="en-US" sz="5400" dirty="0">
                <a:solidFill>
                  <a:srgbClr val="FBED26"/>
                </a:solidFill>
                <a:latin typeface="BT Brik Oblique" pitchFamily="2" charset="0"/>
              </a:rPr>
              <a:t>Proposal</a:t>
            </a:r>
            <a:br>
              <a:rPr lang="en-US" sz="5400" dirty="0">
                <a:solidFill>
                  <a:srgbClr val="FBED26"/>
                </a:solidFill>
                <a:latin typeface="BT Brik Oblique" pitchFamily="2" charset="0"/>
              </a:rPr>
            </a:br>
            <a:r>
              <a:rPr lang="en-US" sz="5400" dirty="0">
                <a:solidFill>
                  <a:srgbClr val="FFFF00"/>
                </a:solidFill>
                <a:latin typeface="BT Brik Oblique" pitchFamily="2" charset="0"/>
              </a:rPr>
              <a:t>Presented to</a:t>
            </a:r>
            <a:br>
              <a:rPr lang="en-US" sz="5400" dirty="0">
                <a:solidFill>
                  <a:schemeClr val="bg1"/>
                </a:solidFill>
                <a:latin typeface="BT Brik Oblique" pitchFamily="2" charset="0"/>
              </a:rPr>
            </a:br>
            <a:r>
              <a:rPr lang="en-US" sz="5400" dirty="0">
                <a:solidFill>
                  <a:schemeClr val="bg1"/>
                </a:solidFill>
                <a:latin typeface="BT Brik Oblique" pitchFamily="2" charset="0"/>
              </a:rPr>
              <a:t>XXX Sponsor</a:t>
            </a:r>
          </a:p>
        </p:txBody>
      </p:sp>
      <p:pic>
        <p:nvPicPr>
          <p:cNvPr id="15" name="Picture 14" descr="A green shield with white text&#10;&#10;AI-generated content may be incorrect.">
            <a:extLst>
              <a:ext uri="{FF2B5EF4-FFF2-40B4-BE49-F238E27FC236}">
                <a16:creationId xmlns:a16="http://schemas.microsoft.com/office/drawing/2014/main" id="{B634BD0B-1DDB-73FA-EA41-4C595C67B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4581128"/>
            <a:ext cx="1803400" cy="1790700"/>
          </a:xfrm>
          <a:prstGeom prst="rect">
            <a:avLst/>
          </a:prstGeom>
        </p:spPr>
      </p:pic>
      <p:sp>
        <p:nvSpPr>
          <p:cNvPr id="19" name="Oval 18">
            <a:extLst>
              <a:ext uri="{FF2B5EF4-FFF2-40B4-BE49-F238E27FC236}">
                <a16:creationId xmlns:a16="http://schemas.microsoft.com/office/drawing/2014/main" id="{62E4D9F6-2461-D00C-528D-10FAE8A0E5EA}"/>
              </a:ext>
            </a:extLst>
          </p:cNvPr>
          <p:cNvSpPr/>
          <p:nvPr/>
        </p:nvSpPr>
        <p:spPr>
          <a:xfrm>
            <a:off x="2320517" y="4797152"/>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Insert</a:t>
            </a:r>
          </a:p>
          <a:p>
            <a:pPr algn="ctr"/>
            <a:r>
              <a:rPr lang="en-US" b="1" dirty="0">
                <a:solidFill>
                  <a:schemeClr val="tx1"/>
                </a:solidFill>
              </a:rPr>
              <a:t>Club Logo</a:t>
            </a:r>
          </a:p>
        </p:txBody>
      </p:sp>
      <p:sp>
        <p:nvSpPr>
          <p:cNvPr id="2" name="TextBox 1">
            <a:extLst>
              <a:ext uri="{FF2B5EF4-FFF2-40B4-BE49-F238E27FC236}">
                <a16:creationId xmlns:a16="http://schemas.microsoft.com/office/drawing/2014/main" id="{B7A48904-63AB-43F7-B03F-424DD215A27A}"/>
              </a:ext>
            </a:extLst>
          </p:cNvPr>
          <p:cNvSpPr txBox="1"/>
          <p:nvPr/>
        </p:nvSpPr>
        <p:spPr>
          <a:xfrm>
            <a:off x="8308564" y="620688"/>
            <a:ext cx="1460272" cy="923330"/>
          </a:xfrm>
          <a:prstGeom prst="rect">
            <a:avLst/>
          </a:prstGeom>
          <a:noFill/>
        </p:spPr>
        <p:txBody>
          <a:bodyPr wrap="none" rtlCol="0">
            <a:spAutoFit/>
          </a:bodyPr>
          <a:lstStyle/>
          <a:p>
            <a:pPr algn="ctr"/>
            <a:r>
              <a:rPr lang="en-US" b="1" dirty="0">
                <a:solidFill>
                  <a:srgbClr val="FBED26"/>
                </a:solidFill>
              </a:rPr>
              <a:t>Example only</a:t>
            </a:r>
          </a:p>
          <a:p>
            <a:pPr algn="ctr"/>
            <a:r>
              <a:rPr lang="en-US" b="1" dirty="0">
                <a:solidFill>
                  <a:srgbClr val="FBED26"/>
                </a:solidFill>
              </a:rPr>
              <a:t>Insert own</a:t>
            </a:r>
          </a:p>
          <a:p>
            <a:pPr algn="ctr"/>
            <a:r>
              <a:rPr lang="en-US" b="1" dirty="0">
                <a:solidFill>
                  <a:srgbClr val="FBED26"/>
                </a:solidFill>
              </a:rPr>
              <a:t>image</a:t>
            </a:r>
          </a:p>
        </p:txBody>
      </p:sp>
    </p:spTree>
    <p:extLst>
      <p:ext uri="{BB962C8B-B14F-4D97-AF65-F5344CB8AC3E}">
        <p14:creationId xmlns:p14="http://schemas.microsoft.com/office/powerpoint/2010/main" val="59616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kids playing football&#10;&#10;AI-generated content may be incorrect.">
            <a:extLst>
              <a:ext uri="{FF2B5EF4-FFF2-40B4-BE49-F238E27FC236}">
                <a16:creationId xmlns:a16="http://schemas.microsoft.com/office/drawing/2014/main" id="{D825FABC-A672-79EB-3A1E-5DEE6C9DB573}"/>
              </a:ext>
            </a:extLst>
          </p:cNvPr>
          <p:cNvPicPr>
            <a:picLocks noChangeAspect="1"/>
          </p:cNvPicPr>
          <p:nvPr/>
        </p:nvPicPr>
        <p:blipFill>
          <a:blip r:embed="rId3" cstate="print">
            <a:extLst>
              <a:ext uri="{28A0092B-C50C-407E-A947-70E740481C1C}">
                <a14:useLocalDpi xmlns:a14="http://schemas.microsoft.com/office/drawing/2010/main" val="0"/>
              </a:ext>
            </a:extLst>
          </a:blip>
          <a:srcRect l="20992" r="37265"/>
          <a:stretch>
            <a:fillRect/>
          </a:stretch>
        </p:blipFill>
        <p:spPr>
          <a:xfrm>
            <a:off x="7896200" y="0"/>
            <a:ext cx="4295800" cy="6857994"/>
          </a:xfrm>
          <a:prstGeom prst="rect">
            <a:avLst/>
          </a:prstGeom>
        </p:spPr>
      </p:pic>
      <p:sp>
        <p:nvSpPr>
          <p:cNvPr id="3" name="Snip Single Corner of Rectangle 2">
            <a:extLst>
              <a:ext uri="{FF2B5EF4-FFF2-40B4-BE49-F238E27FC236}">
                <a16:creationId xmlns:a16="http://schemas.microsoft.com/office/drawing/2014/main" id="{220CE461-92D7-1E02-53F3-3B747F22B3B2}"/>
              </a:ext>
            </a:extLst>
          </p:cNvPr>
          <p:cNvSpPr/>
          <p:nvPr/>
        </p:nvSpPr>
        <p:spPr>
          <a:xfrm rot="10800000" flipH="1">
            <a:off x="0" y="6"/>
            <a:ext cx="9120336"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BED26"/>
              </a:solidFill>
            </a:endParaRPr>
          </a:p>
        </p:txBody>
      </p:sp>
      <p:sp>
        <p:nvSpPr>
          <p:cNvPr id="5" name="TextBox 4"/>
          <p:cNvSpPr txBox="1"/>
          <p:nvPr/>
        </p:nvSpPr>
        <p:spPr>
          <a:xfrm>
            <a:off x="561256" y="1556792"/>
            <a:ext cx="7622976" cy="4374531"/>
          </a:xfrm>
          <a:prstGeom prst="rect">
            <a:avLst/>
          </a:prstGeom>
          <a:noFill/>
        </p:spPr>
        <p:txBody>
          <a:bodyPr wrap="square" rtlCol="0">
            <a:spAutoFit/>
          </a:bodyPr>
          <a:lstStyle/>
          <a:p>
            <a:pPr>
              <a:lnSpc>
                <a:spcPct val="130000"/>
              </a:lnSpc>
              <a:spcAft>
                <a:spcPts val="1300"/>
              </a:spcAft>
            </a:pPr>
            <a:r>
              <a:rPr lang="en-AU" sz="1400" dirty="0">
                <a:solidFill>
                  <a:schemeClr val="bg1"/>
                </a:solidFill>
                <a:latin typeface="Montserrat" pitchFamily="2" charset="77"/>
              </a:rPr>
              <a:t>X Cricket Club (XCC) is a family oriented club based in X. XCC fields five senior men’s teams, two senior women’s teams, one veterans side, junior teams in U18, U16, U14, and U12 as well as running a vibrant Woolworths Cricket Blast program.</a:t>
            </a:r>
          </a:p>
          <a:p>
            <a:pPr>
              <a:lnSpc>
                <a:spcPct val="130000"/>
              </a:lnSpc>
              <a:spcAft>
                <a:spcPts val="1300"/>
              </a:spcAft>
            </a:pPr>
            <a:r>
              <a:rPr lang="en-AU" sz="1400" dirty="0">
                <a:solidFill>
                  <a:schemeClr val="bg1"/>
                </a:solidFill>
                <a:latin typeface="Montserrat" pitchFamily="2" charset="77"/>
              </a:rPr>
              <a:t>Since being established in 19xx we have been an </a:t>
            </a:r>
            <a:r>
              <a:rPr lang="en-US" sz="1400" dirty="0">
                <a:solidFill>
                  <a:schemeClr val="bg1"/>
                </a:solidFill>
                <a:latin typeface="Montserrat" pitchFamily="2" charset="77"/>
              </a:rPr>
              <a:t>active community member of the [insert region].  </a:t>
            </a:r>
            <a:r>
              <a:rPr lang="en-AU" sz="1400" dirty="0">
                <a:solidFill>
                  <a:schemeClr val="bg1"/>
                </a:solidFill>
                <a:latin typeface="Montserrat" pitchFamily="2" charset="77"/>
              </a:rPr>
              <a:t>Participating in council events and opening our facility to the community wherever possible.</a:t>
            </a:r>
          </a:p>
          <a:p>
            <a:pPr>
              <a:lnSpc>
                <a:spcPct val="130000"/>
              </a:lnSpc>
              <a:spcAft>
                <a:spcPts val="1300"/>
              </a:spcAft>
            </a:pPr>
            <a:r>
              <a:rPr lang="en-AU" sz="1400" dirty="0">
                <a:solidFill>
                  <a:schemeClr val="bg1"/>
                </a:solidFill>
                <a:latin typeface="Montserrat" pitchFamily="2" charset="77"/>
              </a:rPr>
              <a:t>Our success speaks for itself, in both our longevity, representative players and premierships. With our club heading towards our </a:t>
            </a:r>
            <a:r>
              <a:rPr lang="en-AU" sz="1400" dirty="0" err="1">
                <a:solidFill>
                  <a:schemeClr val="bg1"/>
                </a:solidFill>
                <a:latin typeface="Montserrat" pitchFamily="2" charset="77"/>
              </a:rPr>
              <a:t>XX</a:t>
            </a:r>
            <a:r>
              <a:rPr lang="en-AU" sz="1400" baseline="30000" dirty="0" err="1">
                <a:solidFill>
                  <a:schemeClr val="bg1"/>
                </a:solidFill>
                <a:latin typeface="Montserrat" pitchFamily="2" charset="77"/>
              </a:rPr>
              <a:t>th</a:t>
            </a:r>
            <a:r>
              <a:rPr lang="en-AU" sz="1400" dirty="0">
                <a:solidFill>
                  <a:schemeClr val="bg1"/>
                </a:solidFill>
                <a:latin typeface="Montserrat" pitchFamily="2" charset="77"/>
              </a:rPr>
              <a:t> year, now is an exciting time for a sponsor to get on board and form a partnership with our club.  </a:t>
            </a:r>
            <a:r>
              <a:rPr lang="en-US" sz="1400" b="1" dirty="0">
                <a:solidFill>
                  <a:schemeClr val="bg1"/>
                </a:solidFill>
                <a:latin typeface="Montserrat" pitchFamily="2" charset="77"/>
              </a:rPr>
              <a:t> </a:t>
            </a:r>
            <a:endParaRPr lang="en-AU" sz="1400" b="1" u="sng" dirty="0">
              <a:solidFill>
                <a:schemeClr val="bg1"/>
              </a:solidFill>
              <a:latin typeface="Montserrat" pitchFamily="2" charset="77"/>
            </a:endParaRPr>
          </a:p>
          <a:p>
            <a:pPr>
              <a:lnSpc>
                <a:spcPct val="130000"/>
              </a:lnSpc>
              <a:spcAft>
                <a:spcPts val="1300"/>
              </a:spcAft>
            </a:pPr>
            <a:r>
              <a:rPr lang="en-AU" sz="1400" b="1" u="sng" dirty="0">
                <a:solidFill>
                  <a:schemeClr val="bg1"/>
                </a:solidFill>
                <a:latin typeface="Montserrat" pitchFamily="2" charset="77"/>
              </a:rPr>
              <a:t>Ground Location:</a:t>
            </a:r>
            <a:r>
              <a:rPr lang="en-AU" sz="1400" b="1" dirty="0">
                <a:solidFill>
                  <a:schemeClr val="bg1"/>
                </a:solidFill>
                <a:latin typeface="Montserrat" pitchFamily="2" charset="77"/>
              </a:rPr>
              <a:t>	</a:t>
            </a:r>
            <a:br>
              <a:rPr lang="en-AU" sz="1400" b="1" dirty="0">
                <a:solidFill>
                  <a:schemeClr val="bg1"/>
                </a:solidFill>
                <a:latin typeface="Montserrat" pitchFamily="2" charset="77"/>
              </a:rPr>
            </a:br>
            <a:r>
              <a:rPr lang="en-AU" sz="1400" dirty="0">
                <a:solidFill>
                  <a:schemeClr val="bg1"/>
                </a:solidFill>
                <a:latin typeface="Montserrat" pitchFamily="2" charset="77"/>
              </a:rPr>
              <a:t>Jenny Smith Pavilion, xx Reserve, [insert address]</a:t>
            </a:r>
          </a:p>
          <a:p>
            <a:pPr>
              <a:lnSpc>
                <a:spcPct val="130000"/>
              </a:lnSpc>
              <a:spcAft>
                <a:spcPts val="1300"/>
              </a:spcAft>
            </a:pPr>
            <a:r>
              <a:rPr lang="en-AU" sz="1400" b="1" u="sng" dirty="0">
                <a:solidFill>
                  <a:schemeClr val="bg1"/>
                </a:solidFill>
                <a:latin typeface="Montserrat" pitchFamily="2" charset="77"/>
              </a:rPr>
              <a:t>Competition Area:</a:t>
            </a:r>
            <a:r>
              <a:rPr lang="en-AU" sz="1400" b="1" dirty="0">
                <a:solidFill>
                  <a:schemeClr val="bg1"/>
                </a:solidFill>
                <a:latin typeface="Montserrat" pitchFamily="2" charset="77"/>
              </a:rPr>
              <a:t>	</a:t>
            </a:r>
            <a:br>
              <a:rPr lang="en-AU" sz="1400" b="1" dirty="0">
                <a:solidFill>
                  <a:schemeClr val="bg1"/>
                </a:solidFill>
                <a:latin typeface="Montserrat" pitchFamily="2" charset="77"/>
              </a:rPr>
            </a:br>
            <a:r>
              <a:rPr lang="en-AU" sz="1400" dirty="0">
                <a:solidFill>
                  <a:schemeClr val="bg1"/>
                </a:solidFill>
                <a:latin typeface="Montserrat" pitchFamily="2" charset="77"/>
              </a:rPr>
              <a:t>E.g. North West Melbourne from Brunswick to Sunbury.</a:t>
            </a:r>
          </a:p>
        </p:txBody>
      </p:sp>
      <p:sp>
        <p:nvSpPr>
          <p:cNvPr id="8" name="TextBox 7">
            <a:extLst>
              <a:ext uri="{FF2B5EF4-FFF2-40B4-BE49-F238E27FC236}">
                <a16:creationId xmlns:a16="http://schemas.microsoft.com/office/drawing/2014/main" id="{AA0B3717-83E0-47CF-EAE1-D8FE8397E511}"/>
              </a:ext>
            </a:extLst>
          </p:cNvPr>
          <p:cNvSpPr txBox="1"/>
          <p:nvPr/>
        </p:nvSpPr>
        <p:spPr>
          <a:xfrm>
            <a:off x="561256" y="513429"/>
            <a:ext cx="7484138" cy="757130"/>
          </a:xfrm>
          <a:prstGeom prst="rect">
            <a:avLst/>
          </a:prstGeom>
          <a:noFill/>
        </p:spPr>
        <p:txBody>
          <a:bodyPr wrap="square" rtlCol="0">
            <a:spAutoFit/>
          </a:bodyPr>
          <a:lstStyle/>
          <a:p>
            <a:pPr>
              <a:lnSpc>
                <a:spcPct val="80000"/>
              </a:lnSpc>
            </a:pPr>
            <a:r>
              <a:rPr lang="en-US" sz="5400" dirty="0">
                <a:solidFill>
                  <a:srgbClr val="FBED26"/>
                </a:solidFill>
                <a:latin typeface="BT Brik Oblique" pitchFamily="2" charset="0"/>
              </a:rPr>
              <a:t>About [x club]</a:t>
            </a:r>
            <a:endParaRPr lang="en-US" sz="5400" dirty="0">
              <a:solidFill>
                <a:schemeClr val="bg1"/>
              </a:solidFill>
              <a:latin typeface="BT Brik Oblique" pitchFamily="2" charset="0"/>
            </a:endParaRPr>
          </a:p>
        </p:txBody>
      </p:sp>
      <p:sp>
        <p:nvSpPr>
          <p:cNvPr id="17" name="Oval 16">
            <a:extLst>
              <a:ext uri="{FF2B5EF4-FFF2-40B4-BE49-F238E27FC236}">
                <a16:creationId xmlns:a16="http://schemas.microsoft.com/office/drawing/2014/main" id="{40E46A58-208E-318B-9601-B49E53219E1C}"/>
              </a:ext>
            </a:extLst>
          </p:cNvPr>
          <p:cNvSpPr/>
          <p:nvPr/>
        </p:nvSpPr>
        <p:spPr>
          <a:xfrm>
            <a:off x="10038991" y="332656"/>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2" name="TextBox 1">
            <a:extLst>
              <a:ext uri="{FF2B5EF4-FFF2-40B4-BE49-F238E27FC236}">
                <a16:creationId xmlns:a16="http://schemas.microsoft.com/office/drawing/2014/main" id="{3B0E25E4-0B6D-24ED-0D85-FB79F831B56F}"/>
              </a:ext>
            </a:extLst>
          </p:cNvPr>
          <p:cNvSpPr txBox="1"/>
          <p:nvPr/>
        </p:nvSpPr>
        <p:spPr>
          <a:xfrm>
            <a:off x="9801944" y="4221088"/>
            <a:ext cx="1818126"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 player</a:t>
            </a:r>
          </a:p>
          <a:p>
            <a:pPr algn="ctr"/>
            <a:r>
              <a:rPr lang="en-US" dirty="0">
                <a:solidFill>
                  <a:srgbClr val="FBED26"/>
                </a:solidFill>
              </a:rPr>
              <a:t>image</a:t>
            </a:r>
          </a:p>
        </p:txBody>
      </p:sp>
    </p:spTree>
    <p:extLst>
      <p:ext uri="{BB962C8B-B14F-4D97-AF65-F5344CB8AC3E}">
        <p14:creationId xmlns:p14="http://schemas.microsoft.com/office/powerpoint/2010/main" val="156509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049E-D865-7F3D-DD34-8D39B914369E}"/>
            </a:ext>
          </a:extLst>
        </p:cNvPr>
        <p:cNvGrpSpPr/>
        <p:nvPr/>
      </p:nvGrpSpPr>
      <p:grpSpPr>
        <a:xfrm>
          <a:off x="0" y="0"/>
          <a:ext cx="0" cy="0"/>
          <a:chOff x="0" y="0"/>
          <a:chExt cx="0" cy="0"/>
        </a:xfrm>
      </p:grpSpPr>
      <p:pic>
        <p:nvPicPr>
          <p:cNvPr id="2" name="Picture 1" descr="A group of kids playing football&#10;&#10;AI-generated content may be incorrect.">
            <a:extLst>
              <a:ext uri="{FF2B5EF4-FFF2-40B4-BE49-F238E27FC236}">
                <a16:creationId xmlns:a16="http://schemas.microsoft.com/office/drawing/2014/main" id="{83392E2F-E57A-015D-FBE8-FC2DE0930DEC}"/>
              </a:ext>
            </a:extLst>
          </p:cNvPr>
          <p:cNvPicPr>
            <a:picLocks noChangeAspect="1"/>
          </p:cNvPicPr>
          <p:nvPr/>
        </p:nvPicPr>
        <p:blipFill>
          <a:blip r:embed="rId3" cstate="print">
            <a:extLst>
              <a:ext uri="{28A0092B-C50C-407E-A947-70E740481C1C}">
                <a14:useLocalDpi xmlns:a14="http://schemas.microsoft.com/office/drawing/2010/main" val="0"/>
              </a:ext>
            </a:extLst>
          </a:blip>
          <a:srcRect l="20992" r="37265"/>
          <a:stretch>
            <a:fillRect/>
          </a:stretch>
        </p:blipFill>
        <p:spPr>
          <a:xfrm>
            <a:off x="7896200" y="0"/>
            <a:ext cx="4295800" cy="6857994"/>
          </a:xfrm>
          <a:prstGeom prst="rect">
            <a:avLst/>
          </a:prstGeom>
        </p:spPr>
      </p:pic>
      <p:sp>
        <p:nvSpPr>
          <p:cNvPr id="3" name="Snip Single Corner of Rectangle 2">
            <a:extLst>
              <a:ext uri="{FF2B5EF4-FFF2-40B4-BE49-F238E27FC236}">
                <a16:creationId xmlns:a16="http://schemas.microsoft.com/office/drawing/2014/main" id="{928BA227-2B8F-3E8E-C92F-364B4ACB9531}"/>
              </a:ext>
            </a:extLst>
          </p:cNvPr>
          <p:cNvSpPr/>
          <p:nvPr/>
        </p:nvSpPr>
        <p:spPr>
          <a:xfrm rot="10800000" flipH="1">
            <a:off x="0" y="6"/>
            <a:ext cx="9120336"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BED26"/>
              </a:solidFill>
            </a:endParaRPr>
          </a:p>
        </p:txBody>
      </p:sp>
      <p:sp>
        <p:nvSpPr>
          <p:cNvPr id="5" name="TextBox 4">
            <a:extLst>
              <a:ext uri="{FF2B5EF4-FFF2-40B4-BE49-F238E27FC236}">
                <a16:creationId xmlns:a16="http://schemas.microsoft.com/office/drawing/2014/main" id="{5818489B-DBB3-2BCC-6E1C-F8AE6262C8DF}"/>
              </a:ext>
            </a:extLst>
          </p:cNvPr>
          <p:cNvSpPr txBox="1"/>
          <p:nvPr/>
        </p:nvSpPr>
        <p:spPr>
          <a:xfrm>
            <a:off x="561256" y="1556792"/>
            <a:ext cx="7622976" cy="4201086"/>
          </a:xfrm>
          <a:prstGeom prst="rect">
            <a:avLst/>
          </a:prstGeom>
          <a:noFill/>
        </p:spPr>
        <p:txBody>
          <a:bodyPr wrap="square" rtlCol="0">
            <a:spAutoFit/>
          </a:bodyPr>
          <a:lstStyle/>
          <a:p>
            <a:pPr marL="285750" indent="-285750">
              <a:lnSpc>
                <a:spcPct val="130000"/>
              </a:lnSpc>
              <a:spcAft>
                <a:spcPts val="1300"/>
              </a:spcAft>
              <a:buFontTx/>
              <a:buChar char="-"/>
            </a:pPr>
            <a:r>
              <a:rPr lang="en-AU" sz="1400" dirty="0">
                <a:solidFill>
                  <a:schemeClr val="bg1"/>
                </a:solidFill>
                <a:latin typeface="Montserrat" pitchFamily="2" charset="77"/>
              </a:rPr>
              <a:t>Successful club (see About FWCC).</a:t>
            </a:r>
          </a:p>
          <a:p>
            <a:pPr marL="285750" indent="-285750">
              <a:lnSpc>
                <a:spcPct val="130000"/>
              </a:lnSpc>
              <a:spcAft>
                <a:spcPts val="1300"/>
              </a:spcAft>
              <a:buFontTx/>
              <a:buChar char="-"/>
            </a:pPr>
            <a:r>
              <a:rPr lang="en-AU" sz="1400" dirty="0">
                <a:solidFill>
                  <a:schemeClr val="bg1"/>
                </a:solidFill>
                <a:latin typeface="Montserrat" pitchFamily="2" charset="77"/>
              </a:rPr>
              <a:t>Large presence in community with push for more women and girls in sport.</a:t>
            </a:r>
          </a:p>
          <a:p>
            <a:pPr marL="285750" indent="-285750">
              <a:lnSpc>
                <a:spcPct val="130000"/>
              </a:lnSpc>
              <a:spcAft>
                <a:spcPts val="1300"/>
              </a:spcAft>
              <a:buFontTx/>
              <a:buChar char="-"/>
            </a:pPr>
            <a:r>
              <a:rPr lang="en-AU" sz="1400" dirty="0">
                <a:solidFill>
                  <a:schemeClr val="bg1"/>
                </a:solidFill>
                <a:latin typeface="Montserrat" pitchFamily="2" charset="77"/>
              </a:rPr>
              <a:t>Large and loyal membership base.</a:t>
            </a:r>
          </a:p>
          <a:p>
            <a:pPr marL="285750" indent="-285750">
              <a:lnSpc>
                <a:spcPct val="130000"/>
              </a:lnSpc>
              <a:spcAft>
                <a:spcPts val="1300"/>
              </a:spcAft>
              <a:buFontTx/>
              <a:buChar char="-"/>
            </a:pPr>
            <a:r>
              <a:rPr lang="en-AU" sz="1400" dirty="0">
                <a:solidFill>
                  <a:schemeClr val="bg1"/>
                </a:solidFill>
                <a:latin typeface="Montserrat" pitchFamily="2" charset="77"/>
              </a:rPr>
              <a:t>Social media presence across a number of platforms.</a:t>
            </a:r>
          </a:p>
          <a:p>
            <a:pPr marL="285750" indent="-285750">
              <a:lnSpc>
                <a:spcPct val="130000"/>
              </a:lnSpc>
              <a:spcAft>
                <a:spcPts val="1300"/>
              </a:spcAft>
              <a:buFontTx/>
              <a:buChar char="-"/>
            </a:pPr>
            <a:r>
              <a:rPr lang="en-AU" sz="1400" dirty="0">
                <a:solidFill>
                  <a:schemeClr val="bg1"/>
                </a:solidFill>
                <a:latin typeface="Montserrat" pitchFamily="2" charset="77"/>
              </a:rPr>
              <a:t>Monthly social functions with significant exposure.</a:t>
            </a:r>
          </a:p>
          <a:p>
            <a:pPr marL="285750" indent="-285750">
              <a:lnSpc>
                <a:spcPct val="130000"/>
              </a:lnSpc>
              <a:spcAft>
                <a:spcPts val="1300"/>
              </a:spcAft>
              <a:buFontTx/>
              <a:buChar char="-"/>
            </a:pPr>
            <a:r>
              <a:rPr lang="en-AU" sz="1400" dirty="0">
                <a:solidFill>
                  <a:schemeClr val="bg1"/>
                </a:solidFill>
                <a:latin typeface="Montserrat" pitchFamily="2" charset="77"/>
              </a:rPr>
              <a:t>Cost-effective.</a:t>
            </a:r>
          </a:p>
          <a:p>
            <a:pPr marL="285750" indent="-285750">
              <a:lnSpc>
                <a:spcPct val="130000"/>
              </a:lnSpc>
              <a:spcAft>
                <a:spcPts val="1300"/>
              </a:spcAft>
              <a:buFontTx/>
              <a:buChar char="-"/>
            </a:pPr>
            <a:r>
              <a:rPr lang="en-AU" sz="1400" dirty="0">
                <a:solidFill>
                  <a:schemeClr val="bg1"/>
                </a:solidFill>
                <a:latin typeface="Montserrat" pitchFamily="2" charset="77"/>
              </a:rPr>
              <a:t>High-profile location (provide more info. E.g. on Main Road) and dedicated to promoting sponsors.</a:t>
            </a:r>
          </a:p>
          <a:p>
            <a:pPr marL="285750" indent="-285750">
              <a:lnSpc>
                <a:spcPct val="130000"/>
              </a:lnSpc>
              <a:spcAft>
                <a:spcPts val="1300"/>
              </a:spcAft>
              <a:buFontTx/>
              <a:buChar char="-"/>
            </a:pPr>
            <a:r>
              <a:rPr lang="en-AU" sz="1400" dirty="0">
                <a:solidFill>
                  <a:schemeClr val="bg1"/>
                </a:solidFill>
                <a:latin typeface="Montserrat" pitchFamily="2" charset="77"/>
              </a:rPr>
              <a:t>Variety of opportunities for partnership.</a:t>
            </a:r>
          </a:p>
          <a:p>
            <a:pPr marL="285750" indent="-285750">
              <a:lnSpc>
                <a:spcPct val="130000"/>
              </a:lnSpc>
              <a:spcAft>
                <a:spcPts val="1300"/>
              </a:spcAft>
              <a:buFontTx/>
              <a:buChar char="-"/>
            </a:pPr>
            <a:r>
              <a:rPr lang="en-AU" sz="1400" dirty="0">
                <a:solidFill>
                  <a:schemeClr val="bg1"/>
                </a:solidFill>
                <a:latin typeface="Montserrat" pitchFamily="2" charset="77"/>
              </a:rPr>
              <a:t>Be a part of the XCC family!</a:t>
            </a:r>
          </a:p>
        </p:txBody>
      </p:sp>
      <p:sp>
        <p:nvSpPr>
          <p:cNvPr id="8" name="TextBox 7">
            <a:extLst>
              <a:ext uri="{FF2B5EF4-FFF2-40B4-BE49-F238E27FC236}">
                <a16:creationId xmlns:a16="http://schemas.microsoft.com/office/drawing/2014/main" id="{6CC0FFD9-C64E-195B-409B-1544D8EE6488}"/>
              </a:ext>
            </a:extLst>
          </p:cNvPr>
          <p:cNvSpPr txBox="1"/>
          <p:nvPr/>
        </p:nvSpPr>
        <p:spPr>
          <a:xfrm>
            <a:off x="561256" y="513429"/>
            <a:ext cx="7484138" cy="683264"/>
          </a:xfrm>
          <a:prstGeom prst="rect">
            <a:avLst/>
          </a:prstGeom>
          <a:noFill/>
        </p:spPr>
        <p:txBody>
          <a:bodyPr wrap="square" rtlCol="0">
            <a:spAutoFit/>
          </a:bodyPr>
          <a:lstStyle/>
          <a:p>
            <a:pPr>
              <a:lnSpc>
                <a:spcPct val="80000"/>
              </a:lnSpc>
            </a:pPr>
            <a:r>
              <a:rPr lang="en-US" sz="4800" dirty="0">
                <a:solidFill>
                  <a:srgbClr val="FBED26"/>
                </a:solidFill>
                <a:latin typeface="BT Brik Oblique" pitchFamily="2" charset="0"/>
              </a:rPr>
              <a:t>Why partner with </a:t>
            </a:r>
            <a:r>
              <a:rPr lang="en-US" sz="4800" dirty="0" err="1">
                <a:solidFill>
                  <a:srgbClr val="FBED26"/>
                </a:solidFill>
                <a:latin typeface="BT Brik Oblique" pitchFamily="2" charset="0"/>
              </a:rPr>
              <a:t>xcc</a:t>
            </a:r>
            <a:r>
              <a:rPr lang="en-US" sz="4800" dirty="0">
                <a:solidFill>
                  <a:srgbClr val="FBED26"/>
                </a:solidFill>
                <a:latin typeface="BT Brik Oblique" pitchFamily="2" charset="0"/>
              </a:rPr>
              <a:t>?</a:t>
            </a:r>
            <a:endParaRPr lang="en-US" sz="4800" dirty="0">
              <a:solidFill>
                <a:schemeClr val="bg1"/>
              </a:solidFill>
              <a:latin typeface="BT Brik Oblique" pitchFamily="2" charset="0"/>
            </a:endParaRPr>
          </a:p>
        </p:txBody>
      </p:sp>
      <p:sp>
        <p:nvSpPr>
          <p:cNvPr id="4" name="Oval 3">
            <a:extLst>
              <a:ext uri="{FF2B5EF4-FFF2-40B4-BE49-F238E27FC236}">
                <a16:creationId xmlns:a16="http://schemas.microsoft.com/office/drawing/2014/main" id="{9D671007-98C8-ED21-A50A-233AC424670B}"/>
              </a:ext>
            </a:extLst>
          </p:cNvPr>
          <p:cNvSpPr/>
          <p:nvPr/>
        </p:nvSpPr>
        <p:spPr>
          <a:xfrm>
            <a:off x="10038991" y="332656"/>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6" name="TextBox 5">
            <a:extLst>
              <a:ext uri="{FF2B5EF4-FFF2-40B4-BE49-F238E27FC236}">
                <a16:creationId xmlns:a16="http://schemas.microsoft.com/office/drawing/2014/main" id="{B60C6F38-DE27-210C-57CE-EEDF2142AB29}"/>
              </a:ext>
            </a:extLst>
          </p:cNvPr>
          <p:cNvSpPr txBox="1"/>
          <p:nvPr/>
        </p:nvSpPr>
        <p:spPr>
          <a:xfrm>
            <a:off x="9801944" y="4221088"/>
            <a:ext cx="1818126"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 player</a:t>
            </a:r>
          </a:p>
          <a:p>
            <a:pPr algn="ctr"/>
            <a:r>
              <a:rPr lang="en-US" dirty="0">
                <a:solidFill>
                  <a:srgbClr val="FBED26"/>
                </a:solidFill>
              </a:rPr>
              <a:t>image</a:t>
            </a:r>
          </a:p>
        </p:txBody>
      </p:sp>
    </p:spTree>
    <p:extLst>
      <p:ext uri="{BB962C8B-B14F-4D97-AF65-F5344CB8AC3E}">
        <p14:creationId xmlns:p14="http://schemas.microsoft.com/office/powerpoint/2010/main" val="302432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B601A-05DC-53B4-F172-8CF0B7D78DFB}"/>
            </a:ext>
          </a:extLst>
        </p:cNvPr>
        <p:cNvGrpSpPr/>
        <p:nvPr/>
      </p:nvGrpSpPr>
      <p:grpSpPr>
        <a:xfrm>
          <a:off x="0" y="0"/>
          <a:ext cx="0" cy="0"/>
          <a:chOff x="0" y="0"/>
          <a:chExt cx="0" cy="0"/>
        </a:xfrm>
      </p:grpSpPr>
      <p:pic>
        <p:nvPicPr>
          <p:cNvPr id="2" name="Picture 1" descr="A group of kids playing football&#10;&#10;AI-generated content may be incorrect.">
            <a:extLst>
              <a:ext uri="{FF2B5EF4-FFF2-40B4-BE49-F238E27FC236}">
                <a16:creationId xmlns:a16="http://schemas.microsoft.com/office/drawing/2014/main" id="{D5F4E4D1-933D-0298-91C0-7168E9BBF87E}"/>
              </a:ext>
            </a:extLst>
          </p:cNvPr>
          <p:cNvPicPr>
            <a:picLocks noChangeAspect="1"/>
          </p:cNvPicPr>
          <p:nvPr/>
        </p:nvPicPr>
        <p:blipFill>
          <a:blip r:embed="rId3" cstate="print">
            <a:extLst>
              <a:ext uri="{28A0092B-C50C-407E-A947-70E740481C1C}">
                <a14:useLocalDpi xmlns:a14="http://schemas.microsoft.com/office/drawing/2010/main" val="0"/>
              </a:ext>
            </a:extLst>
          </a:blip>
          <a:srcRect l="20992" r="37265"/>
          <a:stretch>
            <a:fillRect/>
          </a:stretch>
        </p:blipFill>
        <p:spPr>
          <a:xfrm>
            <a:off x="7896200" y="0"/>
            <a:ext cx="4295800" cy="6857994"/>
          </a:xfrm>
          <a:prstGeom prst="rect">
            <a:avLst/>
          </a:prstGeom>
        </p:spPr>
      </p:pic>
      <p:sp>
        <p:nvSpPr>
          <p:cNvPr id="3" name="Snip Single Corner of Rectangle 2">
            <a:extLst>
              <a:ext uri="{FF2B5EF4-FFF2-40B4-BE49-F238E27FC236}">
                <a16:creationId xmlns:a16="http://schemas.microsoft.com/office/drawing/2014/main" id="{5D646926-34BF-64BC-E2E9-9FEC67607DF1}"/>
              </a:ext>
            </a:extLst>
          </p:cNvPr>
          <p:cNvSpPr/>
          <p:nvPr/>
        </p:nvSpPr>
        <p:spPr>
          <a:xfrm rot="10800000" flipH="1">
            <a:off x="0" y="6"/>
            <a:ext cx="9120336"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BED26"/>
              </a:solidFill>
            </a:endParaRPr>
          </a:p>
        </p:txBody>
      </p:sp>
      <p:sp>
        <p:nvSpPr>
          <p:cNvPr id="5" name="TextBox 4">
            <a:extLst>
              <a:ext uri="{FF2B5EF4-FFF2-40B4-BE49-F238E27FC236}">
                <a16:creationId xmlns:a16="http://schemas.microsoft.com/office/drawing/2014/main" id="{2129E18A-ED45-832E-E72E-223B1E7BA9CE}"/>
              </a:ext>
            </a:extLst>
          </p:cNvPr>
          <p:cNvSpPr txBox="1"/>
          <p:nvPr/>
        </p:nvSpPr>
        <p:spPr>
          <a:xfrm>
            <a:off x="561256" y="1556792"/>
            <a:ext cx="7622976" cy="2360583"/>
          </a:xfrm>
          <a:prstGeom prst="rect">
            <a:avLst/>
          </a:prstGeom>
          <a:noFill/>
        </p:spPr>
        <p:txBody>
          <a:bodyPr wrap="square" rtlCol="0">
            <a:spAutoFit/>
          </a:bodyPr>
          <a:lstStyle/>
          <a:p>
            <a:pPr>
              <a:lnSpc>
                <a:spcPct val="130000"/>
              </a:lnSpc>
              <a:spcAft>
                <a:spcPts val="1300"/>
              </a:spcAft>
            </a:pPr>
            <a:r>
              <a:rPr lang="en-AU" sz="1400" dirty="0">
                <a:solidFill>
                  <a:schemeClr val="bg1"/>
                </a:solidFill>
                <a:latin typeface="Montserrat" pitchFamily="2" charset="77"/>
              </a:rPr>
              <a:t>XCC would like to invite [insert company name] to apply for our Silver Sponsor Package.</a:t>
            </a:r>
          </a:p>
          <a:p>
            <a:pPr>
              <a:lnSpc>
                <a:spcPct val="130000"/>
              </a:lnSpc>
              <a:spcAft>
                <a:spcPts val="1300"/>
              </a:spcAft>
            </a:pPr>
            <a:r>
              <a:rPr lang="en-AU" sz="1400" dirty="0">
                <a:solidFill>
                  <a:schemeClr val="bg1"/>
                </a:solidFill>
                <a:latin typeface="Montserrat" pitchFamily="2" charset="77"/>
              </a:rPr>
              <a:t>We believe this package is the best suited to [insert company name] and will provide the most value for your investment.</a:t>
            </a:r>
          </a:p>
          <a:p>
            <a:pPr>
              <a:lnSpc>
                <a:spcPct val="130000"/>
              </a:lnSpc>
              <a:spcAft>
                <a:spcPts val="1300"/>
              </a:spcAft>
            </a:pPr>
            <a:r>
              <a:rPr lang="en-AU" sz="1400" dirty="0">
                <a:solidFill>
                  <a:schemeClr val="bg1"/>
                </a:solidFill>
                <a:latin typeface="Montserrat" pitchFamily="2" charset="77"/>
              </a:rPr>
              <a:t>Details of this and our other standard packages can be found overleaf, but please keep in mind that these can be tailored to ensure the best outcomes for [insert company name] and XCC. </a:t>
            </a:r>
          </a:p>
        </p:txBody>
      </p:sp>
      <p:sp>
        <p:nvSpPr>
          <p:cNvPr id="8" name="TextBox 7">
            <a:extLst>
              <a:ext uri="{FF2B5EF4-FFF2-40B4-BE49-F238E27FC236}">
                <a16:creationId xmlns:a16="http://schemas.microsoft.com/office/drawing/2014/main" id="{B667C703-F398-279D-00C8-47C8E048CB9D}"/>
              </a:ext>
            </a:extLst>
          </p:cNvPr>
          <p:cNvSpPr txBox="1"/>
          <p:nvPr/>
        </p:nvSpPr>
        <p:spPr>
          <a:xfrm>
            <a:off x="561256" y="513429"/>
            <a:ext cx="7484138" cy="683264"/>
          </a:xfrm>
          <a:prstGeom prst="rect">
            <a:avLst/>
          </a:prstGeom>
          <a:noFill/>
        </p:spPr>
        <p:txBody>
          <a:bodyPr wrap="square" rtlCol="0">
            <a:spAutoFit/>
          </a:bodyPr>
          <a:lstStyle/>
          <a:p>
            <a:pPr>
              <a:lnSpc>
                <a:spcPct val="80000"/>
              </a:lnSpc>
            </a:pPr>
            <a:r>
              <a:rPr lang="en-US" sz="4800" dirty="0">
                <a:solidFill>
                  <a:srgbClr val="FBED26"/>
                </a:solidFill>
                <a:latin typeface="BT Brik Oblique" pitchFamily="2" charset="0"/>
              </a:rPr>
              <a:t>Proposal</a:t>
            </a:r>
            <a:endParaRPr lang="en-US" sz="4800" dirty="0">
              <a:solidFill>
                <a:schemeClr val="bg1"/>
              </a:solidFill>
              <a:latin typeface="BT Brik Oblique" pitchFamily="2" charset="0"/>
            </a:endParaRPr>
          </a:p>
        </p:txBody>
      </p:sp>
      <p:sp>
        <p:nvSpPr>
          <p:cNvPr id="4" name="Oval 3">
            <a:extLst>
              <a:ext uri="{FF2B5EF4-FFF2-40B4-BE49-F238E27FC236}">
                <a16:creationId xmlns:a16="http://schemas.microsoft.com/office/drawing/2014/main" id="{53EBEE76-53E1-5A3F-BB9E-2923B871365E}"/>
              </a:ext>
            </a:extLst>
          </p:cNvPr>
          <p:cNvSpPr/>
          <p:nvPr/>
        </p:nvSpPr>
        <p:spPr>
          <a:xfrm>
            <a:off x="10038991" y="332656"/>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6" name="TextBox 5">
            <a:extLst>
              <a:ext uri="{FF2B5EF4-FFF2-40B4-BE49-F238E27FC236}">
                <a16:creationId xmlns:a16="http://schemas.microsoft.com/office/drawing/2014/main" id="{7D844826-3983-9136-2990-D83880BB5C96}"/>
              </a:ext>
            </a:extLst>
          </p:cNvPr>
          <p:cNvSpPr txBox="1"/>
          <p:nvPr/>
        </p:nvSpPr>
        <p:spPr>
          <a:xfrm>
            <a:off x="9801944" y="4221088"/>
            <a:ext cx="1818126"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 player</a:t>
            </a:r>
          </a:p>
          <a:p>
            <a:pPr algn="ctr"/>
            <a:r>
              <a:rPr lang="en-US" dirty="0">
                <a:solidFill>
                  <a:srgbClr val="FBED26"/>
                </a:solidFill>
              </a:rPr>
              <a:t>image</a:t>
            </a:r>
          </a:p>
        </p:txBody>
      </p:sp>
    </p:spTree>
    <p:extLst>
      <p:ext uri="{BB962C8B-B14F-4D97-AF65-F5344CB8AC3E}">
        <p14:creationId xmlns:p14="http://schemas.microsoft.com/office/powerpoint/2010/main" val="380774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4377-EA61-232F-91E2-6A4AE86ACE4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E5E7FE0-E305-3C33-1277-3F6496FB1E4C}"/>
              </a:ext>
            </a:extLst>
          </p:cNvPr>
          <p:cNvSpPr/>
          <p:nvPr/>
        </p:nvSpPr>
        <p:spPr>
          <a:xfrm rot="10800000" flipH="1">
            <a:off x="0" y="6"/>
            <a:ext cx="12192000" cy="6857994"/>
          </a:xfrm>
          <a:prstGeom prst="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BED26"/>
              </a:solidFill>
            </a:endParaRPr>
          </a:p>
        </p:txBody>
      </p:sp>
      <p:sp>
        <p:nvSpPr>
          <p:cNvPr id="8" name="TextBox 7">
            <a:extLst>
              <a:ext uri="{FF2B5EF4-FFF2-40B4-BE49-F238E27FC236}">
                <a16:creationId xmlns:a16="http://schemas.microsoft.com/office/drawing/2014/main" id="{930D07B9-32D6-C877-6868-68981B51BEEB}"/>
              </a:ext>
            </a:extLst>
          </p:cNvPr>
          <p:cNvSpPr txBox="1"/>
          <p:nvPr/>
        </p:nvSpPr>
        <p:spPr>
          <a:xfrm>
            <a:off x="479376" y="293391"/>
            <a:ext cx="7484138" cy="683264"/>
          </a:xfrm>
          <a:prstGeom prst="rect">
            <a:avLst/>
          </a:prstGeom>
          <a:noFill/>
        </p:spPr>
        <p:txBody>
          <a:bodyPr wrap="square" rtlCol="0">
            <a:spAutoFit/>
          </a:bodyPr>
          <a:lstStyle/>
          <a:p>
            <a:pPr>
              <a:lnSpc>
                <a:spcPct val="80000"/>
              </a:lnSpc>
            </a:pPr>
            <a:r>
              <a:rPr lang="en-US" sz="4800" dirty="0">
                <a:solidFill>
                  <a:srgbClr val="FBED26"/>
                </a:solidFill>
                <a:latin typeface="BT Brik Oblique" pitchFamily="2" charset="0"/>
              </a:rPr>
              <a:t>benefits</a:t>
            </a:r>
            <a:endParaRPr lang="en-US" sz="4800" dirty="0">
              <a:solidFill>
                <a:schemeClr val="bg1"/>
              </a:solidFill>
              <a:latin typeface="BT Brik Oblique" pitchFamily="2" charset="0"/>
            </a:endParaRPr>
          </a:p>
        </p:txBody>
      </p:sp>
      <p:graphicFrame>
        <p:nvGraphicFramePr>
          <p:cNvPr id="2" name="Table 1">
            <a:extLst>
              <a:ext uri="{FF2B5EF4-FFF2-40B4-BE49-F238E27FC236}">
                <a16:creationId xmlns:a16="http://schemas.microsoft.com/office/drawing/2014/main" id="{648D267B-65BC-50EF-532C-06ED4117588F}"/>
              </a:ext>
            </a:extLst>
          </p:cNvPr>
          <p:cNvGraphicFramePr>
            <a:graphicFrameLocks noGrp="1"/>
          </p:cNvGraphicFramePr>
          <p:nvPr>
            <p:extLst>
              <p:ext uri="{D42A27DB-BD31-4B8C-83A1-F6EECF244321}">
                <p14:modId xmlns:p14="http://schemas.microsoft.com/office/powerpoint/2010/main" val="1822233158"/>
              </p:ext>
            </p:extLst>
          </p:nvPr>
        </p:nvGraphicFramePr>
        <p:xfrm>
          <a:off x="562652" y="1052736"/>
          <a:ext cx="11066695" cy="5398934"/>
        </p:xfrm>
        <a:graphic>
          <a:graphicData uri="http://schemas.openxmlformats.org/drawingml/2006/table">
            <a:tbl>
              <a:tblPr/>
              <a:tblGrid>
                <a:gridCol w="3731750">
                  <a:extLst>
                    <a:ext uri="{9D8B030D-6E8A-4147-A177-3AD203B41FA5}">
                      <a16:colId xmlns:a16="http://schemas.microsoft.com/office/drawing/2014/main" val="3310717444"/>
                    </a:ext>
                  </a:extLst>
                </a:gridCol>
                <a:gridCol w="1466989">
                  <a:extLst>
                    <a:ext uri="{9D8B030D-6E8A-4147-A177-3AD203B41FA5}">
                      <a16:colId xmlns:a16="http://schemas.microsoft.com/office/drawing/2014/main" val="815644931"/>
                    </a:ext>
                  </a:extLst>
                </a:gridCol>
                <a:gridCol w="1466989">
                  <a:extLst>
                    <a:ext uri="{9D8B030D-6E8A-4147-A177-3AD203B41FA5}">
                      <a16:colId xmlns:a16="http://schemas.microsoft.com/office/drawing/2014/main" val="2686478007"/>
                    </a:ext>
                  </a:extLst>
                </a:gridCol>
                <a:gridCol w="1466989">
                  <a:extLst>
                    <a:ext uri="{9D8B030D-6E8A-4147-A177-3AD203B41FA5}">
                      <a16:colId xmlns:a16="http://schemas.microsoft.com/office/drawing/2014/main" val="3182088145"/>
                    </a:ext>
                  </a:extLst>
                </a:gridCol>
                <a:gridCol w="1466989">
                  <a:extLst>
                    <a:ext uri="{9D8B030D-6E8A-4147-A177-3AD203B41FA5}">
                      <a16:colId xmlns:a16="http://schemas.microsoft.com/office/drawing/2014/main" val="2940631903"/>
                    </a:ext>
                  </a:extLst>
                </a:gridCol>
                <a:gridCol w="1466989">
                  <a:extLst>
                    <a:ext uri="{9D8B030D-6E8A-4147-A177-3AD203B41FA5}">
                      <a16:colId xmlns:a16="http://schemas.microsoft.com/office/drawing/2014/main" val="2781887413"/>
                    </a:ext>
                  </a:extLst>
                </a:gridCol>
              </a:tblGrid>
              <a:tr h="426570">
                <a:tc>
                  <a:txBody>
                    <a:bodyPr/>
                    <a:lstStyle/>
                    <a:p>
                      <a:pPr marL="0" marR="0" indent="0" algn="l"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Sponsor level</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tc>
                  <a:txBody>
                    <a:bodyPr/>
                    <a:lstStyle/>
                    <a:p>
                      <a:pPr marL="0" marR="0" indent="0" algn="ctr"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Player sponsor </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tc>
                  <a:txBody>
                    <a:bodyPr/>
                    <a:lstStyle/>
                    <a:p>
                      <a:pPr marL="0" marR="0" indent="0" algn="ctr"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Preferred supplier </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tc>
                  <a:txBody>
                    <a:bodyPr/>
                    <a:lstStyle/>
                    <a:p>
                      <a:pPr marL="0" marR="0" indent="0" algn="ctr"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Office Supplier / Bronze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tc>
                  <a:txBody>
                    <a:bodyPr/>
                    <a:lstStyle/>
                    <a:p>
                      <a:pPr marL="0" marR="0" indent="0" algn="ctr"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Silver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tc>
                  <a:txBody>
                    <a:bodyPr/>
                    <a:lstStyle/>
                    <a:p>
                      <a:pPr marL="0" marR="0" indent="0" algn="ctr" defTabSz="584200" rtl="0" fontAlgn="base" latinLnBrk="0">
                        <a:lnSpc>
                          <a:spcPct val="100000"/>
                        </a:lnSpc>
                        <a:spcBef>
                          <a:spcPts val="0"/>
                        </a:spcBef>
                        <a:spcAft>
                          <a:spcPts val="0"/>
                        </a:spcAft>
                        <a:buClrTx/>
                        <a:buSzTx/>
                        <a:buFontTx/>
                        <a:buNone/>
                        <a:tabLst/>
                      </a:pPr>
                      <a:r>
                        <a:rPr lang="en-US" sz="900" b="1" i="0" u="none" strike="noStrike" cap="none" spc="0" baseline="0" dirty="0">
                          <a:solidFill>
                            <a:srgbClr val="CFF43A"/>
                          </a:solidFill>
                          <a:uFillTx/>
                          <a:latin typeface="Montserrat" pitchFamily="2" charset="77"/>
                          <a:ea typeface="+mn-ea"/>
                          <a:cs typeface="+mn-cs"/>
                          <a:sym typeface="Helvetica Neue"/>
                        </a:rPr>
                        <a:t>Gold (Major Sponsor)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35"/>
                    </a:solidFill>
                  </a:tcPr>
                </a:tc>
                <a:extLst>
                  <a:ext uri="{0D108BD9-81ED-4DB2-BD59-A6C34878D82A}">
                    <a16:rowId xmlns:a16="http://schemas.microsoft.com/office/drawing/2014/main" val="4244833552"/>
                  </a:ext>
                </a:extLst>
              </a:tr>
              <a:tr h="252000">
                <a:tc>
                  <a:txBody>
                    <a:bodyPr/>
                    <a:lstStyle/>
                    <a:p>
                      <a:pPr algn="l" rtl="0" fontAlgn="base">
                        <a:buFontTx/>
                        <a:buNone/>
                      </a:pPr>
                      <a:r>
                        <a:rPr lang="en-US" sz="900" b="1" i="0" dirty="0">
                          <a:solidFill>
                            <a:srgbClr val="CFF43A"/>
                          </a:solidFill>
                          <a:effectLst/>
                          <a:latin typeface="Montserrat" pitchFamily="2" charset="77"/>
                        </a:rPr>
                        <a:t>Cost of Package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$100+</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$100-$500</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$500-$1000</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$1000-$5000</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$5000+</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40342041"/>
                  </a:ext>
                </a:extLst>
              </a:tr>
              <a:tr h="252000">
                <a:tc>
                  <a:txBody>
                    <a:bodyPr/>
                    <a:lstStyle/>
                    <a:p>
                      <a:pPr algn="l" rtl="0" fontAlgn="base">
                        <a:buFontTx/>
                        <a:buNone/>
                      </a:pPr>
                      <a:r>
                        <a:rPr lang="en-US" sz="900" b="1" i="0" dirty="0">
                          <a:solidFill>
                            <a:srgbClr val="CFF43A"/>
                          </a:solidFill>
                          <a:effectLst/>
                          <a:latin typeface="Montserrat" pitchFamily="2" charset="77"/>
                        </a:rPr>
                        <a:t>Duration of partnership</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1 year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1 year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 year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 year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years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797451"/>
                  </a:ext>
                </a:extLst>
              </a:tr>
              <a:tr h="252000">
                <a:tc>
                  <a:txBody>
                    <a:bodyPr/>
                    <a:lstStyle/>
                    <a:p>
                      <a:pPr algn="l" rtl="0" fontAlgn="base">
                        <a:buFontTx/>
                        <a:buNone/>
                      </a:pPr>
                      <a:r>
                        <a:rPr lang="en-US" sz="900" b="1" i="0" dirty="0">
                          <a:solidFill>
                            <a:srgbClr val="CFF43A"/>
                          </a:solidFill>
                          <a:effectLst/>
                          <a:latin typeface="Montserrat" pitchFamily="2" charset="77"/>
                        </a:rPr>
                        <a:t>Certificate of appreciation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120199"/>
                  </a:ext>
                </a:extLst>
              </a:tr>
              <a:tr h="313091">
                <a:tc>
                  <a:txBody>
                    <a:bodyPr/>
                    <a:lstStyle/>
                    <a:p>
                      <a:pPr algn="l" rtl="0" fontAlgn="base">
                        <a:buFontTx/>
                        <a:buNone/>
                      </a:pPr>
                      <a:r>
                        <a:rPr lang="en-US" sz="900" b="1" i="0" dirty="0">
                          <a:solidFill>
                            <a:srgbClr val="CFF43A"/>
                          </a:solidFill>
                          <a:effectLst/>
                          <a:latin typeface="Montserrat" pitchFamily="2" charset="77"/>
                        </a:rPr>
                        <a:t>Business cards/pamphlets in clubrooms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 </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24315664"/>
                  </a:ext>
                </a:extLst>
              </a:tr>
              <a:tr h="313091">
                <a:tc>
                  <a:txBody>
                    <a:bodyPr/>
                    <a:lstStyle/>
                    <a:p>
                      <a:pPr algn="l" rtl="0" fontAlgn="base">
                        <a:buFontTx/>
                        <a:buNone/>
                      </a:pPr>
                      <a:r>
                        <a:rPr lang="en-US" sz="900" b="1" i="0" dirty="0">
                          <a:solidFill>
                            <a:srgbClr val="CFF43A"/>
                          </a:solidFill>
                          <a:effectLst/>
                          <a:latin typeface="Montserrat" pitchFamily="2" charset="77"/>
                        </a:rPr>
                        <a:t>Logo in clubrooms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With player photo </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Sponsor board</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Sponsor board</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Sponsor board</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65094644"/>
                  </a:ext>
                </a:extLst>
              </a:tr>
              <a:tr h="313091">
                <a:tc>
                  <a:txBody>
                    <a:bodyPr/>
                    <a:lstStyle/>
                    <a:p>
                      <a:pPr algn="l" rtl="0" fontAlgn="base">
                        <a:buFontTx/>
                        <a:buNone/>
                      </a:pPr>
                      <a:r>
                        <a:rPr lang="en-US" sz="900" b="1" i="0" dirty="0">
                          <a:solidFill>
                            <a:srgbClr val="CFF43A"/>
                          </a:solidFill>
                          <a:effectLst/>
                          <a:latin typeface="Montserrat" pitchFamily="2" charset="77"/>
                        </a:rPr>
                        <a:t>Logo on website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 </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Business logo</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Business logo</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Business logo</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Business logo + web link</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0447064"/>
                  </a:ext>
                </a:extLst>
              </a:tr>
              <a:tr h="252000">
                <a:tc>
                  <a:txBody>
                    <a:bodyPr/>
                    <a:lstStyle/>
                    <a:p>
                      <a:pPr algn="l" rtl="0" fontAlgn="base">
                        <a:buFontTx/>
                        <a:buNone/>
                      </a:pPr>
                      <a:r>
                        <a:rPr lang="en-US" sz="900" b="1" i="0" dirty="0">
                          <a:solidFill>
                            <a:srgbClr val="CFF43A"/>
                          </a:solidFill>
                          <a:effectLst/>
                          <a:latin typeface="Montserrat" pitchFamily="2" charset="77"/>
                        </a:rPr>
                        <a:t>Logo on annual report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221458"/>
                  </a:ext>
                </a:extLst>
              </a:tr>
              <a:tr h="252000">
                <a:tc>
                  <a:txBody>
                    <a:bodyPr/>
                    <a:lstStyle/>
                    <a:p>
                      <a:pPr algn="l" rtl="0" fontAlgn="base">
                        <a:buFontTx/>
                        <a:buNone/>
                      </a:pPr>
                      <a:r>
                        <a:rPr lang="en-US" sz="900" b="1" i="0" dirty="0">
                          <a:solidFill>
                            <a:srgbClr val="CFF43A"/>
                          </a:solidFill>
                          <a:effectLst/>
                          <a:latin typeface="Montserrat" pitchFamily="2" charset="77"/>
                        </a:rPr>
                        <a:t> </a:t>
                      </a:r>
                      <a:r>
                        <a:rPr lang="en-US" sz="900" b="1" i="0" dirty="0" err="1">
                          <a:solidFill>
                            <a:srgbClr val="CFF43A"/>
                          </a:solidFill>
                          <a:effectLst/>
                          <a:latin typeface="Montserrat" pitchFamily="2" charset="77"/>
                        </a:rPr>
                        <a:t>Newletter</a:t>
                      </a:r>
                      <a:r>
                        <a:rPr lang="en-US" sz="900" b="1" i="0" dirty="0">
                          <a:solidFill>
                            <a:srgbClr val="CFF43A"/>
                          </a:solidFill>
                          <a:effectLst/>
                          <a:latin typeface="Montserrat" pitchFamily="2" charset="77"/>
                        </a:rPr>
                        <a:t> presence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Logo</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Logo</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Logo + 1 article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40344817"/>
                  </a:ext>
                </a:extLst>
              </a:tr>
              <a:tr h="313091">
                <a:tc>
                  <a:txBody>
                    <a:bodyPr/>
                    <a:lstStyle/>
                    <a:p>
                      <a:pPr algn="l" rtl="0" fontAlgn="base">
                        <a:buFontTx/>
                        <a:buNone/>
                      </a:pPr>
                      <a:r>
                        <a:rPr lang="en-US" sz="900" b="1" i="0" dirty="0">
                          <a:solidFill>
                            <a:srgbClr val="CFF43A"/>
                          </a:solidFill>
                          <a:effectLst/>
                          <a:latin typeface="Montserrat" pitchFamily="2" charset="77"/>
                        </a:rPr>
                        <a:t>Facebook “Like” of your page (if one exists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9727737"/>
                  </a:ext>
                </a:extLst>
              </a:tr>
              <a:tr h="313091">
                <a:tc>
                  <a:txBody>
                    <a:bodyPr/>
                    <a:lstStyle/>
                    <a:p>
                      <a:pPr algn="l" rtl="0" fontAlgn="base">
                        <a:buFontTx/>
                        <a:buNone/>
                      </a:pPr>
                      <a:r>
                        <a:rPr lang="en-US" sz="900" b="1" i="0" dirty="0">
                          <a:solidFill>
                            <a:srgbClr val="CFF43A"/>
                          </a:solidFill>
                          <a:effectLst/>
                          <a:latin typeface="Montserrat" pitchFamily="2" charset="77"/>
                        </a:rPr>
                        <a:t>Facebook – post with links to your website/Facebook page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4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8299660"/>
                  </a:ext>
                </a:extLst>
              </a:tr>
              <a:tr h="313091">
                <a:tc>
                  <a:txBody>
                    <a:bodyPr/>
                    <a:lstStyle/>
                    <a:p>
                      <a:pPr algn="l" rtl="0" fontAlgn="base">
                        <a:buFontTx/>
                        <a:buNone/>
                      </a:pPr>
                      <a:r>
                        <a:rPr lang="en-US" sz="900" b="1" i="0" dirty="0">
                          <a:solidFill>
                            <a:srgbClr val="CFF43A"/>
                          </a:solidFill>
                          <a:effectLst/>
                          <a:latin typeface="Montserrat" pitchFamily="2" charset="77"/>
                        </a:rPr>
                        <a:t>Twitter feed – links to your twitter/website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4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71487471"/>
                  </a:ext>
                </a:extLst>
              </a:tr>
              <a:tr h="451636">
                <a:tc>
                  <a:txBody>
                    <a:bodyPr/>
                    <a:lstStyle/>
                    <a:p>
                      <a:pPr algn="l" rtl="0" fontAlgn="base">
                        <a:buFontTx/>
                        <a:buNone/>
                      </a:pPr>
                      <a:r>
                        <a:rPr lang="en-US" sz="900" b="1" i="0" dirty="0">
                          <a:solidFill>
                            <a:srgbClr val="CFF43A"/>
                          </a:solidFill>
                          <a:effectLst/>
                          <a:latin typeface="Montserrat" pitchFamily="2" charset="77"/>
                        </a:rPr>
                        <a:t>Presentation night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invitations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4 invitations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8 invitations + presentation of an award</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5039147"/>
                  </a:ext>
                </a:extLst>
              </a:tr>
              <a:tr h="313091">
                <a:tc>
                  <a:txBody>
                    <a:bodyPr/>
                    <a:lstStyle/>
                    <a:p>
                      <a:pPr algn="l" rtl="0" fontAlgn="base">
                        <a:buFontTx/>
                        <a:buNone/>
                      </a:pPr>
                      <a:r>
                        <a:rPr lang="en-US" sz="900" b="1" i="0" dirty="0">
                          <a:solidFill>
                            <a:srgbClr val="CFF43A"/>
                          </a:solidFill>
                          <a:effectLst/>
                          <a:latin typeface="Montserrat" pitchFamily="2" charset="77"/>
                        </a:rPr>
                        <a:t>Email – forward promotional </a:t>
                      </a:r>
                      <a:r>
                        <a:rPr lang="en-US" sz="900" b="1" i="0" dirty="0" err="1">
                          <a:solidFill>
                            <a:srgbClr val="CFF43A"/>
                          </a:solidFill>
                          <a:effectLst/>
                          <a:latin typeface="Montserrat" pitchFamily="2" charset="77"/>
                        </a:rPr>
                        <a:t>emamils</a:t>
                      </a:r>
                      <a:r>
                        <a:rPr lang="en-US" sz="900" b="1" i="0" dirty="0">
                          <a:solidFill>
                            <a:srgbClr val="CFF43A"/>
                          </a:solidFill>
                          <a:effectLst/>
                          <a:latin typeface="Montserrat" pitchFamily="2" charset="77"/>
                        </a:rPr>
                        <a:t> to members</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1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903150"/>
                  </a:ext>
                </a:extLst>
              </a:tr>
              <a:tr h="252000">
                <a:tc>
                  <a:txBody>
                    <a:bodyPr/>
                    <a:lstStyle/>
                    <a:p>
                      <a:pPr algn="l" rtl="0" fontAlgn="base">
                        <a:buFontTx/>
                        <a:buNone/>
                      </a:pPr>
                      <a:r>
                        <a:rPr lang="en-US" sz="900" b="1" i="0" dirty="0">
                          <a:solidFill>
                            <a:srgbClr val="CFF43A"/>
                          </a:solidFill>
                          <a:effectLst/>
                          <a:latin typeface="Montserrat" pitchFamily="2" charset="77"/>
                        </a:rPr>
                        <a:t>Social membership</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2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4 per season</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2573489"/>
                  </a:ext>
                </a:extLst>
              </a:tr>
              <a:tr h="252000">
                <a:tc>
                  <a:txBody>
                    <a:bodyPr/>
                    <a:lstStyle/>
                    <a:p>
                      <a:pPr algn="l" rtl="0" fontAlgn="base">
                        <a:buFontTx/>
                        <a:buNone/>
                      </a:pPr>
                      <a:r>
                        <a:rPr lang="en-US" sz="900" b="1" i="0" dirty="0">
                          <a:solidFill>
                            <a:srgbClr val="CFF43A"/>
                          </a:solidFill>
                          <a:effectLst/>
                          <a:latin typeface="Montserrat" pitchFamily="2" charset="77"/>
                        </a:rPr>
                        <a:t>Game Day on-field signage</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4058319"/>
                  </a:ext>
                </a:extLst>
              </a:tr>
              <a:tr h="252000">
                <a:tc>
                  <a:txBody>
                    <a:bodyPr/>
                    <a:lstStyle/>
                    <a:p>
                      <a:pPr algn="l" rtl="0" fontAlgn="base">
                        <a:buFontTx/>
                        <a:buNone/>
                      </a:pPr>
                      <a:r>
                        <a:rPr lang="en-US" sz="900" b="1" i="0" dirty="0">
                          <a:solidFill>
                            <a:srgbClr val="CFF43A"/>
                          </a:solidFill>
                          <a:effectLst/>
                          <a:latin typeface="Montserrat" pitchFamily="2" charset="77"/>
                        </a:rPr>
                        <a:t>Logo on Match Day Shirt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22641293"/>
                  </a:ext>
                </a:extLst>
              </a:tr>
              <a:tr h="313091">
                <a:tc>
                  <a:txBody>
                    <a:bodyPr/>
                    <a:lstStyle/>
                    <a:p>
                      <a:pPr algn="l" rtl="0" fontAlgn="base">
                        <a:buFontTx/>
                        <a:buNone/>
                      </a:pPr>
                      <a:r>
                        <a:rPr lang="en-US" sz="900" b="1" i="0" dirty="0">
                          <a:solidFill>
                            <a:srgbClr val="CFF43A"/>
                          </a:solidFill>
                          <a:effectLst/>
                          <a:latin typeface="Montserrat" pitchFamily="2" charset="77"/>
                        </a:rPr>
                        <a:t>Opportunity to speak to members at a club dinner</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buFontTx/>
                        <a:buNone/>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b="0" i="0" dirty="0">
                        <a:solidFill>
                          <a:schemeClr val="bg1"/>
                        </a:solidFill>
                        <a:effectLst/>
                        <a:latin typeface="Montserrat" pitchFamily="2" charset="77"/>
                      </a:endParaRP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900" b="0" i="0" dirty="0">
                          <a:solidFill>
                            <a:schemeClr val="bg1"/>
                          </a:solidFill>
                          <a:effectLst/>
                          <a:latin typeface="Montserrat" pitchFamily="2" charset="77"/>
                        </a:rPr>
                        <a:t>✓</a:t>
                      </a:r>
                    </a:p>
                  </a:txBody>
                  <a:tcPr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4855456"/>
                  </a:ext>
                </a:extLst>
              </a:tr>
            </a:tbl>
          </a:graphicData>
        </a:graphic>
      </p:graphicFrame>
    </p:spTree>
    <p:extLst>
      <p:ext uri="{BB962C8B-B14F-4D97-AF65-F5344CB8AC3E}">
        <p14:creationId xmlns:p14="http://schemas.microsoft.com/office/powerpoint/2010/main" val="22089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0FF6-2172-B608-4F14-515FF19060BF}"/>
            </a:ext>
          </a:extLst>
        </p:cNvPr>
        <p:cNvGrpSpPr/>
        <p:nvPr/>
      </p:nvGrpSpPr>
      <p:grpSpPr>
        <a:xfrm>
          <a:off x="0" y="0"/>
          <a:ext cx="0" cy="0"/>
          <a:chOff x="0" y="0"/>
          <a:chExt cx="0" cy="0"/>
        </a:xfrm>
      </p:grpSpPr>
      <p:pic>
        <p:nvPicPr>
          <p:cNvPr id="2" name="Picture 1" descr="A group of kids playing football&#10;&#10;AI-generated content may be incorrect.">
            <a:extLst>
              <a:ext uri="{FF2B5EF4-FFF2-40B4-BE49-F238E27FC236}">
                <a16:creationId xmlns:a16="http://schemas.microsoft.com/office/drawing/2014/main" id="{15AE84B4-AE47-85BE-6DCF-AFFAD9CBE91E}"/>
              </a:ext>
            </a:extLst>
          </p:cNvPr>
          <p:cNvPicPr>
            <a:picLocks noChangeAspect="1"/>
          </p:cNvPicPr>
          <p:nvPr/>
        </p:nvPicPr>
        <p:blipFill>
          <a:blip r:embed="rId3" cstate="print">
            <a:extLst>
              <a:ext uri="{28A0092B-C50C-407E-A947-70E740481C1C}">
                <a14:useLocalDpi xmlns:a14="http://schemas.microsoft.com/office/drawing/2010/main" val="0"/>
              </a:ext>
            </a:extLst>
          </a:blip>
          <a:srcRect l="20992" r="37265"/>
          <a:stretch>
            <a:fillRect/>
          </a:stretch>
        </p:blipFill>
        <p:spPr>
          <a:xfrm>
            <a:off x="7896200" y="0"/>
            <a:ext cx="4295800" cy="6857994"/>
          </a:xfrm>
          <a:prstGeom prst="rect">
            <a:avLst/>
          </a:prstGeom>
        </p:spPr>
      </p:pic>
      <p:sp>
        <p:nvSpPr>
          <p:cNvPr id="3" name="Snip Single Corner of Rectangle 2">
            <a:extLst>
              <a:ext uri="{FF2B5EF4-FFF2-40B4-BE49-F238E27FC236}">
                <a16:creationId xmlns:a16="http://schemas.microsoft.com/office/drawing/2014/main" id="{69F66743-FE1F-2B75-CCF1-99A125D29E7F}"/>
              </a:ext>
            </a:extLst>
          </p:cNvPr>
          <p:cNvSpPr/>
          <p:nvPr/>
        </p:nvSpPr>
        <p:spPr>
          <a:xfrm rot="10800000" flipH="1">
            <a:off x="0" y="6"/>
            <a:ext cx="9120336"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BED26"/>
              </a:solidFill>
            </a:endParaRPr>
          </a:p>
        </p:txBody>
      </p:sp>
      <p:sp>
        <p:nvSpPr>
          <p:cNvPr id="5" name="TextBox 4">
            <a:extLst>
              <a:ext uri="{FF2B5EF4-FFF2-40B4-BE49-F238E27FC236}">
                <a16:creationId xmlns:a16="http://schemas.microsoft.com/office/drawing/2014/main" id="{B6BB62B8-DB25-B1CE-F608-79EA0B262F22}"/>
              </a:ext>
            </a:extLst>
          </p:cNvPr>
          <p:cNvSpPr txBox="1"/>
          <p:nvPr/>
        </p:nvSpPr>
        <p:spPr>
          <a:xfrm>
            <a:off x="561256" y="1556792"/>
            <a:ext cx="7622976" cy="4367799"/>
          </a:xfrm>
          <a:prstGeom prst="rect">
            <a:avLst/>
          </a:prstGeom>
          <a:noFill/>
        </p:spPr>
        <p:txBody>
          <a:bodyPr wrap="square" rtlCol="0">
            <a:spAutoFit/>
          </a:bodyPr>
          <a:lstStyle/>
          <a:p>
            <a:pPr>
              <a:lnSpc>
                <a:spcPct val="130000"/>
              </a:lnSpc>
              <a:spcAft>
                <a:spcPts val="1300"/>
              </a:spcAft>
            </a:pPr>
            <a:r>
              <a:rPr lang="en-AU" sz="1400" b="1" dirty="0">
                <a:solidFill>
                  <a:schemeClr val="bg1"/>
                </a:solidFill>
                <a:latin typeface="Montserrat" pitchFamily="2" charset="77"/>
              </a:rPr>
              <a:t>Proceeds from our standard sponsor packages go toward costs such as:</a:t>
            </a:r>
            <a:endParaRPr lang="en-AU" sz="1400" dirty="0">
              <a:solidFill>
                <a:schemeClr val="bg1"/>
              </a:solidFill>
              <a:latin typeface="Montserrat" pitchFamily="2" charset="77"/>
            </a:endParaRPr>
          </a:p>
          <a:p>
            <a:pPr marL="285750" indent="-285750">
              <a:lnSpc>
                <a:spcPct val="130000"/>
              </a:lnSpc>
              <a:spcAft>
                <a:spcPts val="1300"/>
              </a:spcAft>
              <a:buFontTx/>
              <a:buChar char="-"/>
            </a:pPr>
            <a:r>
              <a:rPr lang="en-AU" sz="1400" dirty="0">
                <a:solidFill>
                  <a:schemeClr val="bg1"/>
                </a:solidFill>
                <a:latin typeface="Montserrat" pitchFamily="2" charset="77"/>
              </a:rPr>
              <a:t>Training equipment</a:t>
            </a:r>
          </a:p>
          <a:p>
            <a:pPr marL="285750" indent="-285750">
              <a:lnSpc>
                <a:spcPct val="130000"/>
              </a:lnSpc>
              <a:spcAft>
                <a:spcPts val="1300"/>
              </a:spcAft>
              <a:buFontTx/>
              <a:buChar char="-"/>
            </a:pPr>
            <a:r>
              <a:rPr lang="en-AU" sz="1400" dirty="0">
                <a:solidFill>
                  <a:schemeClr val="bg1"/>
                </a:solidFill>
                <a:latin typeface="Montserrat" pitchFamily="2" charset="77"/>
              </a:rPr>
              <a:t>Team safety equipment to reduce the cost to players</a:t>
            </a:r>
          </a:p>
          <a:p>
            <a:pPr marL="285750" indent="-285750">
              <a:lnSpc>
                <a:spcPct val="130000"/>
              </a:lnSpc>
              <a:spcAft>
                <a:spcPts val="1300"/>
              </a:spcAft>
              <a:buFontTx/>
              <a:buChar char="-"/>
            </a:pPr>
            <a:r>
              <a:rPr lang="en-AU" sz="1400" dirty="0">
                <a:solidFill>
                  <a:schemeClr val="bg1"/>
                </a:solidFill>
                <a:latin typeface="Montserrat" pitchFamily="2" charset="77"/>
              </a:rPr>
              <a:t>Reducing junior program costs</a:t>
            </a:r>
          </a:p>
          <a:p>
            <a:pPr marL="285750" indent="-285750">
              <a:lnSpc>
                <a:spcPct val="130000"/>
              </a:lnSpc>
              <a:spcAft>
                <a:spcPts val="1300"/>
              </a:spcAft>
              <a:buFontTx/>
              <a:buChar char="-"/>
            </a:pPr>
            <a:r>
              <a:rPr lang="en-AU" sz="1400" dirty="0">
                <a:solidFill>
                  <a:schemeClr val="bg1"/>
                </a:solidFill>
                <a:latin typeface="Montserrat" pitchFamily="2" charset="77"/>
              </a:rPr>
              <a:t>Match balls</a:t>
            </a:r>
          </a:p>
          <a:p>
            <a:pPr marL="285750" indent="-285750">
              <a:lnSpc>
                <a:spcPct val="130000"/>
              </a:lnSpc>
              <a:spcAft>
                <a:spcPts val="1300"/>
              </a:spcAft>
              <a:buFontTx/>
              <a:buChar char="-"/>
            </a:pPr>
            <a:r>
              <a:rPr lang="en-AU" sz="1400" dirty="0">
                <a:solidFill>
                  <a:schemeClr val="bg1"/>
                </a:solidFill>
                <a:latin typeface="Montserrat" pitchFamily="2" charset="77"/>
              </a:rPr>
              <a:t>Reducing uniform costs for new players</a:t>
            </a:r>
          </a:p>
          <a:p>
            <a:pPr marL="285750" indent="-285750">
              <a:lnSpc>
                <a:spcPct val="130000"/>
              </a:lnSpc>
              <a:spcAft>
                <a:spcPts val="1300"/>
              </a:spcAft>
              <a:buFontTx/>
              <a:buChar char="-"/>
            </a:pPr>
            <a:endParaRPr lang="en-AU" sz="1400" dirty="0">
              <a:solidFill>
                <a:schemeClr val="bg1"/>
              </a:solidFill>
              <a:latin typeface="Montserrat" pitchFamily="2" charset="77"/>
            </a:endParaRPr>
          </a:p>
          <a:p>
            <a:pPr>
              <a:lnSpc>
                <a:spcPct val="130000"/>
              </a:lnSpc>
              <a:spcAft>
                <a:spcPts val="1300"/>
              </a:spcAft>
            </a:pPr>
            <a:r>
              <a:rPr lang="en-AU" sz="1400" b="1" dirty="0">
                <a:solidFill>
                  <a:schemeClr val="bg1"/>
                </a:solidFill>
                <a:latin typeface="Montserrat" pitchFamily="2" charset="77"/>
              </a:rPr>
              <a:t>Sponsors are also invited to assist with one-off costs or projects such as:</a:t>
            </a:r>
            <a:endParaRPr lang="en-AU" sz="1400" dirty="0">
              <a:solidFill>
                <a:schemeClr val="bg1"/>
              </a:solidFill>
              <a:latin typeface="Montserrat" pitchFamily="2" charset="77"/>
            </a:endParaRPr>
          </a:p>
          <a:p>
            <a:pPr marL="285750" indent="-285750">
              <a:lnSpc>
                <a:spcPct val="130000"/>
              </a:lnSpc>
              <a:spcAft>
                <a:spcPts val="1300"/>
              </a:spcAft>
              <a:buFontTx/>
              <a:buChar char="-"/>
            </a:pPr>
            <a:r>
              <a:rPr lang="en-AU" sz="1400" dirty="0">
                <a:solidFill>
                  <a:schemeClr val="bg1"/>
                </a:solidFill>
                <a:latin typeface="Montserrat" pitchFamily="2" charset="77"/>
              </a:rPr>
              <a:t>New scoreboard</a:t>
            </a:r>
          </a:p>
          <a:p>
            <a:pPr marL="285750" indent="-285750">
              <a:lnSpc>
                <a:spcPct val="130000"/>
              </a:lnSpc>
              <a:spcAft>
                <a:spcPts val="1300"/>
              </a:spcAft>
              <a:buFontTx/>
              <a:buChar char="-"/>
            </a:pPr>
            <a:r>
              <a:rPr lang="en-AU" sz="1400" dirty="0">
                <a:solidFill>
                  <a:schemeClr val="bg1"/>
                </a:solidFill>
                <a:latin typeface="Montserrat" pitchFamily="2" charset="77"/>
              </a:rPr>
              <a:t>Annual Come and Try/Charity Day</a:t>
            </a:r>
          </a:p>
        </p:txBody>
      </p:sp>
      <p:sp>
        <p:nvSpPr>
          <p:cNvPr id="8" name="TextBox 7">
            <a:extLst>
              <a:ext uri="{FF2B5EF4-FFF2-40B4-BE49-F238E27FC236}">
                <a16:creationId xmlns:a16="http://schemas.microsoft.com/office/drawing/2014/main" id="{C22C45B6-F089-2A59-0828-BEAB19C98E1C}"/>
              </a:ext>
            </a:extLst>
          </p:cNvPr>
          <p:cNvSpPr txBox="1"/>
          <p:nvPr/>
        </p:nvSpPr>
        <p:spPr>
          <a:xfrm>
            <a:off x="561256" y="513429"/>
            <a:ext cx="7484138" cy="683264"/>
          </a:xfrm>
          <a:prstGeom prst="rect">
            <a:avLst/>
          </a:prstGeom>
          <a:noFill/>
        </p:spPr>
        <p:txBody>
          <a:bodyPr wrap="square" rtlCol="0">
            <a:spAutoFit/>
          </a:bodyPr>
          <a:lstStyle/>
          <a:p>
            <a:pPr>
              <a:lnSpc>
                <a:spcPct val="80000"/>
              </a:lnSpc>
            </a:pPr>
            <a:r>
              <a:rPr lang="en-US" sz="4800" dirty="0">
                <a:solidFill>
                  <a:srgbClr val="FBED26"/>
                </a:solidFill>
                <a:latin typeface="BT Brik Oblique" pitchFamily="2" charset="0"/>
              </a:rPr>
              <a:t>Where your money goes</a:t>
            </a:r>
            <a:endParaRPr lang="en-US" sz="4800" dirty="0">
              <a:solidFill>
                <a:schemeClr val="bg1"/>
              </a:solidFill>
              <a:latin typeface="BT Brik Oblique" pitchFamily="2" charset="0"/>
            </a:endParaRPr>
          </a:p>
        </p:txBody>
      </p:sp>
      <p:sp>
        <p:nvSpPr>
          <p:cNvPr id="4" name="Oval 3">
            <a:extLst>
              <a:ext uri="{FF2B5EF4-FFF2-40B4-BE49-F238E27FC236}">
                <a16:creationId xmlns:a16="http://schemas.microsoft.com/office/drawing/2014/main" id="{8856E583-76F5-55A7-6CD2-DADCDFC582AC}"/>
              </a:ext>
            </a:extLst>
          </p:cNvPr>
          <p:cNvSpPr/>
          <p:nvPr/>
        </p:nvSpPr>
        <p:spPr>
          <a:xfrm>
            <a:off x="10038991" y="332656"/>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6" name="TextBox 5">
            <a:extLst>
              <a:ext uri="{FF2B5EF4-FFF2-40B4-BE49-F238E27FC236}">
                <a16:creationId xmlns:a16="http://schemas.microsoft.com/office/drawing/2014/main" id="{B6E312D1-6C95-7D6A-C5EA-8B9B272F8B3A}"/>
              </a:ext>
            </a:extLst>
          </p:cNvPr>
          <p:cNvSpPr txBox="1"/>
          <p:nvPr/>
        </p:nvSpPr>
        <p:spPr>
          <a:xfrm>
            <a:off x="9801944" y="4221088"/>
            <a:ext cx="1818126"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 player</a:t>
            </a:r>
          </a:p>
          <a:p>
            <a:pPr algn="ctr"/>
            <a:r>
              <a:rPr lang="en-US" dirty="0">
                <a:solidFill>
                  <a:srgbClr val="FBED26"/>
                </a:solidFill>
              </a:rPr>
              <a:t>image</a:t>
            </a:r>
          </a:p>
        </p:txBody>
      </p:sp>
    </p:spTree>
    <p:extLst>
      <p:ext uri="{BB962C8B-B14F-4D97-AF65-F5344CB8AC3E}">
        <p14:creationId xmlns:p14="http://schemas.microsoft.com/office/powerpoint/2010/main" val="414911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DCF1-3424-7887-89CB-37827E52AD11}"/>
            </a:ext>
          </a:extLst>
        </p:cNvPr>
        <p:cNvGrpSpPr/>
        <p:nvPr/>
      </p:nvGrpSpPr>
      <p:grpSpPr>
        <a:xfrm>
          <a:off x="0" y="0"/>
          <a:ext cx="0" cy="0"/>
          <a:chOff x="0" y="0"/>
          <a:chExt cx="0" cy="0"/>
        </a:xfrm>
      </p:grpSpPr>
      <p:pic>
        <p:nvPicPr>
          <p:cNvPr id="2" name="Picture 1" descr="A group of kids playing football&#10;&#10;AI-generated content may be incorrect.">
            <a:extLst>
              <a:ext uri="{FF2B5EF4-FFF2-40B4-BE49-F238E27FC236}">
                <a16:creationId xmlns:a16="http://schemas.microsoft.com/office/drawing/2014/main" id="{936273CC-879D-B603-A256-A94E4C8EEADD}"/>
              </a:ext>
            </a:extLst>
          </p:cNvPr>
          <p:cNvPicPr>
            <a:picLocks noChangeAspect="1"/>
          </p:cNvPicPr>
          <p:nvPr/>
        </p:nvPicPr>
        <p:blipFill>
          <a:blip r:embed="rId3" cstate="print">
            <a:extLst>
              <a:ext uri="{28A0092B-C50C-407E-A947-70E740481C1C}">
                <a14:useLocalDpi xmlns:a14="http://schemas.microsoft.com/office/drawing/2010/main" val="0"/>
              </a:ext>
            </a:extLst>
          </a:blip>
          <a:srcRect l="20992" r="37265"/>
          <a:stretch>
            <a:fillRect/>
          </a:stretch>
        </p:blipFill>
        <p:spPr>
          <a:xfrm>
            <a:off x="7896200" y="0"/>
            <a:ext cx="4295800" cy="6857994"/>
          </a:xfrm>
          <a:prstGeom prst="rect">
            <a:avLst/>
          </a:prstGeom>
        </p:spPr>
      </p:pic>
      <p:sp>
        <p:nvSpPr>
          <p:cNvPr id="3" name="Snip Single Corner of Rectangle 2">
            <a:extLst>
              <a:ext uri="{FF2B5EF4-FFF2-40B4-BE49-F238E27FC236}">
                <a16:creationId xmlns:a16="http://schemas.microsoft.com/office/drawing/2014/main" id="{6AAF2A5B-47E6-8DC8-A944-78F2D61BA671}"/>
              </a:ext>
            </a:extLst>
          </p:cNvPr>
          <p:cNvSpPr/>
          <p:nvPr/>
        </p:nvSpPr>
        <p:spPr>
          <a:xfrm rot="10800000" flipH="1">
            <a:off x="0" y="6"/>
            <a:ext cx="9120336"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BED26"/>
                </a:solidFill>
              </a:rPr>
              <a:t>t</a:t>
            </a:r>
          </a:p>
        </p:txBody>
      </p:sp>
      <p:sp>
        <p:nvSpPr>
          <p:cNvPr id="5" name="TextBox 4">
            <a:extLst>
              <a:ext uri="{FF2B5EF4-FFF2-40B4-BE49-F238E27FC236}">
                <a16:creationId xmlns:a16="http://schemas.microsoft.com/office/drawing/2014/main" id="{320A81E6-A57B-6DA4-928D-82A27D0F32D0}"/>
              </a:ext>
            </a:extLst>
          </p:cNvPr>
          <p:cNvSpPr txBox="1"/>
          <p:nvPr/>
        </p:nvSpPr>
        <p:spPr>
          <a:xfrm>
            <a:off x="561256" y="1556792"/>
            <a:ext cx="7622976" cy="3981026"/>
          </a:xfrm>
          <a:prstGeom prst="rect">
            <a:avLst/>
          </a:prstGeom>
          <a:noFill/>
        </p:spPr>
        <p:txBody>
          <a:bodyPr wrap="square" rtlCol="0">
            <a:spAutoFit/>
          </a:bodyPr>
          <a:lstStyle/>
          <a:p>
            <a:pPr>
              <a:lnSpc>
                <a:spcPct val="130000"/>
              </a:lnSpc>
              <a:spcAft>
                <a:spcPts val="1300"/>
              </a:spcAft>
            </a:pPr>
            <a:r>
              <a:rPr lang="en-US" sz="1400" b="1" dirty="0">
                <a:solidFill>
                  <a:srgbClr val="FBED26"/>
                </a:solidFill>
                <a:latin typeface="Montserrat" pitchFamily="2" charset="77"/>
              </a:rPr>
              <a:t>Thank you for your consideration. </a:t>
            </a:r>
          </a:p>
          <a:p>
            <a:pPr>
              <a:lnSpc>
                <a:spcPct val="130000"/>
              </a:lnSpc>
              <a:spcAft>
                <a:spcPts val="1300"/>
              </a:spcAft>
            </a:pPr>
            <a:r>
              <a:rPr lang="en-US" sz="1400" b="1" dirty="0">
                <a:solidFill>
                  <a:schemeClr val="bg1"/>
                </a:solidFill>
                <a:latin typeface="Montserrat" pitchFamily="2" charset="77"/>
              </a:rPr>
              <a:t>For any questions or to secure one of our sponsor packages please contact:</a:t>
            </a:r>
          </a:p>
          <a:p>
            <a:pPr>
              <a:lnSpc>
                <a:spcPct val="130000"/>
              </a:lnSpc>
              <a:spcAft>
                <a:spcPts val="1300"/>
              </a:spcAft>
            </a:pPr>
            <a:r>
              <a:rPr lang="en-US" sz="1400" b="1" dirty="0">
                <a:solidFill>
                  <a:schemeClr val="bg1"/>
                </a:solidFill>
                <a:latin typeface="Montserrat" pitchFamily="2" charset="77"/>
              </a:rPr>
              <a:t>John Doe	</a:t>
            </a:r>
            <a:r>
              <a:rPr lang="en-US" sz="1400" dirty="0">
                <a:solidFill>
                  <a:schemeClr val="bg1"/>
                </a:solidFill>
                <a:latin typeface="Montserrat" pitchFamily="2" charset="77"/>
              </a:rPr>
              <a:t>		</a:t>
            </a:r>
            <a:r>
              <a:rPr lang="en-AU" sz="1400" dirty="0">
                <a:solidFill>
                  <a:schemeClr val="bg1"/>
                </a:solidFill>
                <a:latin typeface="Montserrat" pitchFamily="2" charset="77"/>
              </a:rPr>
              <a:t>Betty Jones</a:t>
            </a:r>
            <a:br>
              <a:rPr lang="en-AU" sz="1400" dirty="0">
                <a:solidFill>
                  <a:schemeClr val="bg1"/>
                </a:solidFill>
                <a:latin typeface="Montserrat" pitchFamily="2" charset="77"/>
              </a:rPr>
            </a:br>
            <a:r>
              <a:rPr lang="en-US" sz="1400" dirty="0">
                <a:solidFill>
                  <a:schemeClr val="bg1"/>
                </a:solidFill>
                <a:latin typeface="Montserrat" pitchFamily="2" charset="77"/>
              </a:rPr>
              <a:t>Administrator		President</a:t>
            </a:r>
            <a:br>
              <a:rPr lang="en-AU" sz="1400" dirty="0">
                <a:solidFill>
                  <a:schemeClr val="bg1"/>
                </a:solidFill>
                <a:latin typeface="Montserrat" pitchFamily="2" charset="77"/>
              </a:rPr>
            </a:br>
            <a:r>
              <a:rPr lang="en-US" sz="1400" dirty="0">
                <a:solidFill>
                  <a:schemeClr val="bg1"/>
                </a:solidFill>
                <a:latin typeface="Montserrat" pitchFamily="2" charset="77"/>
              </a:rPr>
              <a:t>[phone number]		[phone number]</a:t>
            </a:r>
            <a:endParaRPr lang="en-AU" sz="1400" dirty="0">
              <a:solidFill>
                <a:schemeClr val="bg1"/>
              </a:solidFill>
              <a:latin typeface="Montserrat" pitchFamily="2" charset="77"/>
            </a:endParaRPr>
          </a:p>
          <a:p>
            <a:pPr>
              <a:lnSpc>
                <a:spcPct val="130000"/>
              </a:lnSpc>
              <a:spcAft>
                <a:spcPts val="1300"/>
              </a:spcAft>
            </a:pPr>
            <a:r>
              <a:rPr lang="en-AU" sz="1400" dirty="0">
                <a:solidFill>
                  <a:schemeClr val="bg1"/>
                </a:solidFill>
                <a:latin typeface="Montserrat" pitchFamily="2" charset="77"/>
              </a:rPr>
              <a:t>[Club mailing address]</a:t>
            </a:r>
            <a:br>
              <a:rPr lang="en-AU" sz="1400" dirty="0">
                <a:solidFill>
                  <a:schemeClr val="bg1"/>
                </a:solidFill>
                <a:latin typeface="Montserrat" pitchFamily="2" charset="77"/>
              </a:rPr>
            </a:br>
            <a:r>
              <a:rPr lang="en-AU" sz="1400" dirty="0">
                <a:solidFill>
                  <a:schemeClr val="bg1"/>
                </a:solidFill>
                <a:latin typeface="Montserrat" pitchFamily="2" charset="77"/>
              </a:rPr>
              <a:t>[club email]</a:t>
            </a:r>
          </a:p>
          <a:p>
            <a:pPr>
              <a:lnSpc>
                <a:spcPct val="130000"/>
              </a:lnSpc>
              <a:spcAft>
                <a:spcPts val="1300"/>
              </a:spcAft>
            </a:pPr>
            <a:r>
              <a:rPr lang="en-US" sz="1400" b="1" dirty="0">
                <a:solidFill>
                  <a:schemeClr val="bg1"/>
                </a:solidFill>
                <a:latin typeface="Montserrat" pitchFamily="2" charset="77"/>
              </a:rPr>
              <a:t>To see more on our club, please visit our website or social media pages.</a:t>
            </a:r>
          </a:p>
          <a:p>
            <a:pPr>
              <a:lnSpc>
                <a:spcPct val="130000"/>
              </a:lnSpc>
              <a:spcAft>
                <a:spcPts val="1300"/>
              </a:spcAft>
            </a:pPr>
            <a:r>
              <a:rPr lang="en-AU" sz="1400" u="sng" dirty="0" err="1">
                <a:solidFill>
                  <a:schemeClr val="bg1"/>
                </a:solidFill>
                <a:latin typeface="Montserrat" pitchFamily="2" charset="77"/>
              </a:rPr>
              <a:t>club.com.au</a:t>
            </a:r>
            <a:br>
              <a:rPr lang="en-AU" sz="1400" u="sng" dirty="0">
                <a:solidFill>
                  <a:schemeClr val="bg1"/>
                </a:solidFill>
                <a:latin typeface="Montserrat" pitchFamily="2" charset="77"/>
              </a:rPr>
            </a:br>
            <a:r>
              <a:rPr lang="en-AU" sz="1400" dirty="0">
                <a:solidFill>
                  <a:schemeClr val="bg1"/>
                </a:solidFill>
                <a:latin typeface="Montserrat" pitchFamily="2" charset="77"/>
                <a:hlinkClick r:id="rId4">
                  <a:extLst>
                    <a:ext uri="{A12FA001-AC4F-418D-AE19-62706E023703}">
                      <ahyp:hlinkClr xmlns:ahyp="http://schemas.microsoft.com/office/drawing/2018/hyperlinkcolor" val="tx"/>
                    </a:ext>
                  </a:extLst>
                </a:hlinkClick>
              </a:rPr>
              <a:t>facebook.com/</a:t>
            </a:r>
            <a:r>
              <a:rPr lang="en-AU" sz="1400" dirty="0">
                <a:solidFill>
                  <a:schemeClr val="bg1"/>
                </a:solidFill>
                <a:latin typeface="Montserrat" pitchFamily="2" charset="77"/>
              </a:rPr>
              <a:t>club</a:t>
            </a:r>
            <a:br>
              <a:rPr lang="en-AU" sz="1400" dirty="0">
                <a:solidFill>
                  <a:schemeClr val="bg1"/>
                </a:solidFill>
                <a:latin typeface="Montserrat" pitchFamily="2" charset="77"/>
              </a:rPr>
            </a:br>
            <a:r>
              <a:rPr lang="en-AU" sz="1400" dirty="0">
                <a:solidFill>
                  <a:schemeClr val="bg1"/>
                </a:solidFill>
                <a:latin typeface="Montserrat" pitchFamily="2" charset="77"/>
                <a:hlinkClick r:id="rId5">
                  <a:extLst>
                    <a:ext uri="{A12FA001-AC4F-418D-AE19-62706E023703}">
                      <ahyp:hlinkClr xmlns:ahyp="http://schemas.microsoft.com/office/drawing/2018/hyperlinkcolor" val="tx"/>
                    </a:ext>
                  </a:extLst>
                </a:hlinkClick>
              </a:rPr>
              <a:t>twitter.com/</a:t>
            </a:r>
            <a:r>
              <a:rPr lang="en-AU" sz="1400" dirty="0">
                <a:solidFill>
                  <a:schemeClr val="bg1"/>
                </a:solidFill>
                <a:latin typeface="Montserrat" pitchFamily="2" charset="77"/>
              </a:rPr>
              <a:t>club</a:t>
            </a:r>
          </a:p>
        </p:txBody>
      </p:sp>
      <p:sp>
        <p:nvSpPr>
          <p:cNvPr id="8" name="TextBox 7">
            <a:extLst>
              <a:ext uri="{FF2B5EF4-FFF2-40B4-BE49-F238E27FC236}">
                <a16:creationId xmlns:a16="http://schemas.microsoft.com/office/drawing/2014/main" id="{5E0D6A1D-D687-F8C3-21DD-A4958DB87A05}"/>
              </a:ext>
            </a:extLst>
          </p:cNvPr>
          <p:cNvSpPr txBox="1"/>
          <p:nvPr/>
        </p:nvSpPr>
        <p:spPr>
          <a:xfrm>
            <a:off x="561256" y="513429"/>
            <a:ext cx="7484138" cy="683264"/>
          </a:xfrm>
          <a:prstGeom prst="rect">
            <a:avLst/>
          </a:prstGeom>
          <a:noFill/>
        </p:spPr>
        <p:txBody>
          <a:bodyPr wrap="square" rtlCol="0">
            <a:spAutoFit/>
          </a:bodyPr>
          <a:lstStyle/>
          <a:p>
            <a:pPr>
              <a:lnSpc>
                <a:spcPct val="80000"/>
              </a:lnSpc>
            </a:pPr>
            <a:r>
              <a:rPr lang="en-US" sz="4800" dirty="0">
                <a:solidFill>
                  <a:srgbClr val="FBED26"/>
                </a:solidFill>
                <a:latin typeface="BT Brik Oblique" pitchFamily="2" charset="0"/>
              </a:rPr>
              <a:t>contacts</a:t>
            </a:r>
            <a:endParaRPr lang="en-US" sz="4800" dirty="0">
              <a:solidFill>
                <a:schemeClr val="bg1"/>
              </a:solidFill>
              <a:latin typeface="BT Brik Oblique" pitchFamily="2" charset="0"/>
            </a:endParaRPr>
          </a:p>
        </p:txBody>
      </p:sp>
      <p:sp>
        <p:nvSpPr>
          <p:cNvPr id="4" name="Oval 3">
            <a:extLst>
              <a:ext uri="{FF2B5EF4-FFF2-40B4-BE49-F238E27FC236}">
                <a16:creationId xmlns:a16="http://schemas.microsoft.com/office/drawing/2014/main" id="{255131C4-9084-503B-4708-1F4209C0DF4A}"/>
              </a:ext>
            </a:extLst>
          </p:cNvPr>
          <p:cNvSpPr/>
          <p:nvPr/>
        </p:nvSpPr>
        <p:spPr>
          <a:xfrm>
            <a:off x="10038991" y="332656"/>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6" name="TextBox 5">
            <a:extLst>
              <a:ext uri="{FF2B5EF4-FFF2-40B4-BE49-F238E27FC236}">
                <a16:creationId xmlns:a16="http://schemas.microsoft.com/office/drawing/2014/main" id="{8FD0B99B-723F-9F4E-A4E1-7213FBFA0CD9}"/>
              </a:ext>
            </a:extLst>
          </p:cNvPr>
          <p:cNvSpPr txBox="1"/>
          <p:nvPr/>
        </p:nvSpPr>
        <p:spPr>
          <a:xfrm>
            <a:off x="9801944" y="4221088"/>
            <a:ext cx="1818126"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 player</a:t>
            </a:r>
          </a:p>
          <a:p>
            <a:pPr algn="ctr"/>
            <a:r>
              <a:rPr lang="en-US" dirty="0">
                <a:solidFill>
                  <a:srgbClr val="FBED26"/>
                </a:solidFill>
              </a:rPr>
              <a:t>image</a:t>
            </a:r>
          </a:p>
        </p:txBody>
      </p:sp>
    </p:spTree>
    <p:extLst>
      <p:ext uri="{BB962C8B-B14F-4D97-AF65-F5344CB8AC3E}">
        <p14:creationId xmlns:p14="http://schemas.microsoft.com/office/powerpoint/2010/main" val="215665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E0FA-5E3D-A073-B32E-B77C11AD0E4D}"/>
            </a:ext>
          </a:extLst>
        </p:cNvPr>
        <p:cNvGrpSpPr/>
        <p:nvPr/>
      </p:nvGrpSpPr>
      <p:grpSpPr>
        <a:xfrm>
          <a:off x="0" y="0"/>
          <a:ext cx="0" cy="0"/>
          <a:chOff x="0" y="0"/>
          <a:chExt cx="0" cy="0"/>
        </a:xfrm>
      </p:grpSpPr>
      <p:pic>
        <p:nvPicPr>
          <p:cNvPr id="17" name="Picture 16" descr="A group of people standing on a field&#10;&#10;AI-generated content may be incorrect.">
            <a:extLst>
              <a:ext uri="{FF2B5EF4-FFF2-40B4-BE49-F238E27FC236}">
                <a16:creationId xmlns:a16="http://schemas.microsoft.com/office/drawing/2014/main" id="{64D63516-F08C-B72D-589F-F077FCC0B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15635" b="1"/>
          <a:stretch>
            <a:fillRect/>
          </a:stretch>
        </p:blipFill>
        <p:spPr>
          <a:xfrm>
            <a:off x="3513342" y="0"/>
            <a:ext cx="8678658" cy="6857994"/>
          </a:xfrm>
          <a:prstGeom prst="rect">
            <a:avLst/>
          </a:prstGeom>
        </p:spPr>
      </p:pic>
      <p:sp>
        <p:nvSpPr>
          <p:cNvPr id="5" name="Rectangle 4">
            <a:extLst>
              <a:ext uri="{FF2B5EF4-FFF2-40B4-BE49-F238E27FC236}">
                <a16:creationId xmlns:a16="http://schemas.microsoft.com/office/drawing/2014/main" id="{3F572E3F-4FF6-1DB8-7E05-47372C3E6B2B}"/>
              </a:ext>
            </a:extLst>
          </p:cNvPr>
          <p:cNvSpPr/>
          <p:nvPr/>
        </p:nvSpPr>
        <p:spPr>
          <a:xfrm>
            <a:off x="1847528" y="4365104"/>
            <a:ext cx="1862336" cy="1872208"/>
          </a:xfrm>
          <a:prstGeom prst="rect">
            <a:avLst/>
          </a:prstGeom>
          <a:solidFill>
            <a:schemeClr val="bg1"/>
          </a:solidFill>
          <a:ln>
            <a:solidFill>
              <a:srgbClr val="005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2528CD87-9817-6314-70EA-4252C52E658E}"/>
              </a:ext>
            </a:extLst>
          </p:cNvPr>
          <p:cNvGrpSpPr/>
          <p:nvPr/>
        </p:nvGrpSpPr>
        <p:grpSpPr>
          <a:xfrm>
            <a:off x="1919536" y="4437112"/>
            <a:ext cx="1728192" cy="1728192"/>
            <a:chOff x="395536" y="4437112"/>
            <a:chExt cx="1728192" cy="1728192"/>
          </a:xfrm>
        </p:grpSpPr>
        <p:pic>
          <p:nvPicPr>
            <p:cNvPr id="1030" name="Picture 6" descr="https://pbs.twimg.com/profile_images/618264533845446657/A49OuhTA.jpg">
              <a:extLst>
                <a:ext uri="{FF2B5EF4-FFF2-40B4-BE49-F238E27FC236}">
                  <a16:creationId xmlns:a16="http://schemas.microsoft.com/office/drawing/2014/main" id="{59965AC7-8829-C14C-3D5F-C8D8DBFF6FF1}"/>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95536" y="4437112"/>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7FDDE0-4FCC-279F-191D-E46EAD1A62AD}"/>
                </a:ext>
              </a:extLst>
            </p:cNvPr>
            <p:cNvSpPr txBox="1"/>
            <p:nvPr/>
          </p:nvSpPr>
          <p:spPr>
            <a:xfrm>
              <a:off x="395536" y="4941168"/>
              <a:ext cx="1656184" cy="646331"/>
            </a:xfrm>
            <a:prstGeom prst="rect">
              <a:avLst/>
            </a:prstGeom>
            <a:noFill/>
          </p:spPr>
          <p:txBody>
            <a:bodyPr wrap="square" rtlCol="0">
              <a:spAutoFit/>
            </a:bodyPr>
            <a:lstStyle/>
            <a:p>
              <a:pPr algn="ctr"/>
              <a:r>
                <a:rPr lang="en-AU" dirty="0"/>
                <a:t>Example only. Insert club logo</a:t>
              </a:r>
            </a:p>
          </p:txBody>
        </p:sp>
      </p:grpSp>
      <p:sp>
        <p:nvSpPr>
          <p:cNvPr id="9" name="Snip Single Corner of Rectangle 8">
            <a:extLst>
              <a:ext uri="{FF2B5EF4-FFF2-40B4-BE49-F238E27FC236}">
                <a16:creationId xmlns:a16="http://schemas.microsoft.com/office/drawing/2014/main" id="{28808FA5-34AD-AF65-F88C-B1B00670F9AA}"/>
              </a:ext>
            </a:extLst>
          </p:cNvPr>
          <p:cNvSpPr/>
          <p:nvPr/>
        </p:nvSpPr>
        <p:spPr>
          <a:xfrm rot="10800000" flipH="1">
            <a:off x="1" y="6"/>
            <a:ext cx="4367808" cy="6857994"/>
          </a:xfrm>
          <a:prstGeom prst="snip1Rect">
            <a:avLst/>
          </a:prstGeom>
          <a:gradFill>
            <a:gsLst>
              <a:gs pos="100000">
                <a:srgbClr val="085251"/>
              </a:gs>
              <a:gs pos="0">
                <a:srgbClr val="003335"/>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FD8EDD84-CAFE-A4FE-057D-DD241D8C37CE}"/>
              </a:ext>
            </a:extLst>
          </p:cNvPr>
          <p:cNvSpPr txBox="1"/>
          <p:nvPr/>
        </p:nvSpPr>
        <p:spPr>
          <a:xfrm>
            <a:off x="422418" y="764704"/>
            <a:ext cx="4680520" cy="1938992"/>
          </a:xfrm>
          <a:prstGeom prst="rect">
            <a:avLst/>
          </a:prstGeom>
          <a:noFill/>
        </p:spPr>
        <p:txBody>
          <a:bodyPr wrap="square" rtlCol="0">
            <a:spAutoFit/>
          </a:bodyPr>
          <a:lstStyle/>
          <a:p>
            <a:pPr>
              <a:lnSpc>
                <a:spcPct val="75000"/>
              </a:lnSpc>
            </a:pPr>
            <a:r>
              <a:rPr lang="en-US" sz="8000" dirty="0">
                <a:solidFill>
                  <a:srgbClr val="FBED26"/>
                </a:solidFill>
                <a:latin typeface="BT Brik Oblique" pitchFamily="2" charset="0"/>
              </a:rPr>
              <a:t>Thank</a:t>
            </a:r>
          </a:p>
          <a:p>
            <a:pPr>
              <a:lnSpc>
                <a:spcPct val="75000"/>
              </a:lnSpc>
            </a:pPr>
            <a:r>
              <a:rPr lang="en-US" sz="8000" dirty="0">
                <a:solidFill>
                  <a:srgbClr val="FBED26"/>
                </a:solidFill>
                <a:latin typeface="BT Brik Oblique" pitchFamily="2" charset="0"/>
              </a:rPr>
              <a:t>you</a:t>
            </a:r>
            <a:endParaRPr lang="en-US" sz="8000" dirty="0">
              <a:solidFill>
                <a:schemeClr val="bg1"/>
              </a:solidFill>
              <a:latin typeface="BT Brik Oblique" pitchFamily="2" charset="0"/>
            </a:endParaRPr>
          </a:p>
        </p:txBody>
      </p:sp>
      <p:pic>
        <p:nvPicPr>
          <p:cNvPr id="15" name="Picture 14" descr="A green shield with white text&#10;&#10;AI-generated content may be incorrect.">
            <a:extLst>
              <a:ext uri="{FF2B5EF4-FFF2-40B4-BE49-F238E27FC236}">
                <a16:creationId xmlns:a16="http://schemas.microsoft.com/office/drawing/2014/main" id="{B8CA1222-FD20-1B71-2D0E-CE443712A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4581128"/>
            <a:ext cx="1803400" cy="1790700"/>
          </a:xfrm>
          <a:prstGeom prst="rect">
            <a:avLst/>
          </a:prstGeom>
        </p:spPr>
      </p:pic>
      <p:sp>
        <p:nvSpPr>
          <p:cNvPr id="4" name="Oval 3">
            <a:extLst>
              <a:ext uri="{FF2B5EF4-FFF2-40B4-BE49-F238E27FC236}">
                <a16:creationId xmlns:a16="http://schemas.microsoft.com/office/drawing/2014/main" id="{93DEB2BE-234B-9970-D5DE-829761E30AFE}"/>
              </a:ext>
            </a:extLst>
          </p:cNvPr>
          <p:cNvSpPr/>
          <p:nvPr/>
        </p:nvSpPr>
        <p:spPr>
          <a:xfrm>
            <a:off x="2320517" y="4797152"/>
            <a:ext cx="1368152" cy="1368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a:t>
            </a:r>
          </a:p>
          <a:p>
            <a:pPr algn="ctr"/>
            <a:r>
              <a:rPr lang="en-US" dirty="0">
                <a:solidFill>
                  <a:schemeClr val="tx1"/>
                </a:solidFill>
              </a:rPr>
              <a:t>Club Logo</a:t>
            </a:r>
          </a:p>
        </p:txBody>
      </p:sp>
      <p:sp>
        <p:nvSpPr>
          <p:cNvPr id="3" name="TextBox 2">
            <a:extLst>
              <a:ext uri="{FF2B5EF4-FFF2-40B4-BE49-F238E27FC236}">
                <a16:creationId xmlns:a16="http://schemas.microsoft.com/office/drawing/2014/main" id="{494DF5EB-4F92-5BC9-F0F3-1458D1AB4227}"/>
              </a:ext>
            </a:extLst>
          </p:cNvPr>
          <p:cNvSpPr txBox="1"/>
          <p:nvPr/>
        </p:nvSpPr>
        <p:spPr>
          <a:xfrm>
            <a:off x="8143259" y="764704"/>
            <a:ext cx="1430840" cy="923330"/>
          </a:xfrm>
          <a:prstGeom prst="rect">
            <a:avLst/>
          </a:prstGeom>
          <a:noFill/>
        </p:spPr>
        <p:txBody>
          <a:bodyPr wrap="none" rtlCol="0">
            <a:spAutoFit/>
          </a:bodyPr>
          <a:lstStyle/>
          <a:p>
            <a:pPr algn="ctr"/>
            <a:r>
              <a:rPr lang="en-US" dirty="0">
                <a:solidFill>
                  <a:srgbClr val="FBED26"/>
                </a:solidFill>
              </a:rPr>
              <a:t>Example only</a:t>
            </a:r>
          </a:p>
          <a:p>
            <a:pPr algn="ctr"/>
            <a:r>
              <a:rPr lang="en-US" dirty="0">
                <a:solidFill>
                  <a:srgbClr val="FBED26"/>
                </a:solidFill>
              </a:rPr>
              <a:t>Insert own</a:t>
            </a:r>
          </a:p>
          <a:p>
            <a:pPr algn="ctr"/>
            <a:r>
              <a:rPr lang="en-US" dirty="0">
                <a:solidFill>
                  <a:srgbClr val="FBED26"/>
                </a:solidFill>
              </a:rPr>
              <a:t>image</a:t>
            </a:r>
          </a:p>
        </p:txBody>
      </p:sp>
    </p:spTree>
    <p:extLst>
      <p:ext uri="{BB962C8B-B14F-4D97-AF65-F5344CB8AC3E}">
        <p14:creationId xmlns:p14="http://schemas.microsoft.com/office/powerpoint/2010/main" val="188989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8B4FC699D43041A39398D627ECEB04" ma:contentTypeVersion="21" ma:contentTypeDescription="Create a new document." ma:contentTypeScope="" ma:versionID="820c20d387273fc7476ed36f4453e1fd">
  <xsd:schema xmlns:xsd="http://www.w3.org/2001/XMLSchema" xmlns:xs="http://www.w3.org/2001/XMLSchema" xmlns:p="http://schemas.microsoft.com/office/2006/metadata/properties" xmlns:ns1="http://schemas.microsoft.com/sharepoint/v3" xmlns:ns2="110fa32f-3e9e-404d-a18b-b9e75f06b855" xmlns:ns3="4186a84d-c4ff-45b8-a97e-d4f87482fbd9" targetNamespace="http://schemas.microsoft.com/office/2006/metadata/properties" ma:root="true" ma:fieldsID="8b0be6113a1b7bf779541fbba1bff3ad" ns1:_="" ns2:_="" ns3:_="">
    <xsd:import namespace="http://schemas.microsoft.com/sharepoint/v3"/>
    <xsd:import namespace="110fa32f-3e9e-404d-a18b-b9e75f06b855"/>
    <xsd:import namespace="4186a84d-c4ff-45b8-a97e-d4f87482fb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0fa32f-3e9e-404d-a18b-b9e75f06b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02cb079-3c43-4e02-92a7-5080f1a648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86a84d-c4ff-45b8-a97e-d4f87482fb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2782d10-6f4d-4a64-b950-26eda07e8837}" ma:internalName="TaxCatchAll" ma:showField="CatchAllData" ma:web="4186a84d-c4ff-45b8-a97e-d4f87482fb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10fa32f-3e9e-404d-a18b-b9e75f06b855">
      <Terms xmlns="http://schemas.microsoft.com/office/infopath/2007/PartnerControls"/>
    </lcf76f155ced4ddcb4097134ff3c332f>
    <TaxCatchAll xmlns="4186a84d-c4ff-45b8-a97e-d4f87482fbd9" xsi:nil="true"/>
  </documentManagement>
</p:properties>
</file>

<file path=customXml/itemProps1.xml><?xml version="1.0" encoding="utf-8"?>
<ds:datastoreItem xmlns:ds="http://schemas.openxmlformats.org/officeDocument/2006/customXml" ds:itemID="{B07D6030-7408-4A3D-A99D-59E5373DC7B2}">
  <ds:schemaRefs>
    <ds:schemaRef ds:uri="http://schemas.microsoft.com/sharepoint/v3/contenttype/forms"/>
  </ds:schemaRefs>
</ds:datastoreItem>
</file>

<file path=customXml/itemProps2.xml><?xml version="1.0" encoding="utf-8"?>
<ds:datastoreItem xmlns:ds="http://schemas.openxmlformats.org/officeDocument/2006/customXml" ds:itemID="{8D675211-94C7-40F9-A5E9-146F47FD0967}"/>
</file>

<file path=customXml/itemProps3.xml><?xml version="1.0" encoding="utf-8"?>
<ds:datastoreItem xmlns:ds="http://schemas.openxmlformats.org/officeDocument/2006/customXml" ds:itemID="{41F7FF2C-977A-43EF-A715-EE68CAE87AD7}">
  <ds:schemaRefs>
    <ds:schemaRef ds:uri="http://schemas.microsoft.com/sharepoint/v3"/>
    <ds:schemaRef ds:uri="8ab5102d-2985-4a42-aff4-7d76d77c38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8de9863-6311-4b06-b7ca-ac870f4914a3"/>
    <ds:schemaRef ds:uri="http://www.w3.org/XML/1998/namespace"/>
    <ds:schemaRef ds:uri="http://purl.org/dc/dcmitype/"/>
  </ds:schemaRefs>
</ds:datastoreItem>
</file>

<file path=docMetadata/LabelInfo.xml><?xml version="1.0" encoding="utf-8"?>
<clbl:labelList xmlns:clbl="http://schemas.microsoft.com/office/2020/mipLabelMetadata">
  <clbl:label id="{387455cc-c3fd-431b-a5a4-e56147c2e9db}" enabled="0" method="" siteId="{387455cc-c3fd-431b-a5a4-e56147c2e9db}" removed="1"/>
</clbl:labelList>
</file>

<file path=docProps/app.xml><?xml version="1.0" encoding="utf-8"?>
<Properties xmlns="http://schemas.openxmlformats.org/officeDocument/2006/extended-properties" xmlns:vt="http://schemas.openxmlformats.org/officeDocument/2006/docPropsVTypes">
  <TotalTime>7828</TotalTime>
  <Words>1841</Words>
  <Application>Microsoft Office PowerPoint</Application>
  <PresentationFormat>Widescreen</PresentationFormat>
  <Paragraphs>173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BT Brik Oblique</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Cricket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Gallagher</dc:creator>
  <cp:lastModifiedBy>Meg Boyd</cp:lastModifiedBy>
  <cp:revision>36</cp:revision>
  <dcterms:created xsi:type="dcterms:W3CDTF">2015-07-16T06:54:40Z</dcterms:created>
  <dcterms:modified xsi:type="dcterms:W3CDTF">2025-07-23T02:02:47Z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0x0101003D8B4FC699D43041A39398D627ECEB04</vt:lpwstr>
  </property>
</Properties>
</file>